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347" r:id="rId2"/>
    <p:sldId id="362" r:id="rId3"/>
    <p:sldId id="353" r:id="rId4"/>
    <p:sldId id="390" r:id="rId5"/>
    <p:sldId id="392" r:id="rId6"/>
    <p:sldId id="393" r:id="rId7"/>
    <p:sldId id="376" r:id="rId8"/>
    <p:sldId id="367" r:id="rId9"/>
    <p:sldId id="365" r:id="rId10"/>
    <p:sldId id="377" r:id="rId11"/>
    <p:sldId id="394" r:id="rId12"/>
    <p:sldId id="368" r:id="rId13"/>
    <p:sldId id="372" r:id="rId14"/>
    <p:sldId id="371" r:id="rId15"/>
    <p:sldId id="378" r:id="rId16"/>
    <p:sldId id="375" r:id="rId17"/>
    <p:sldId id="369" r:id="rId18"/>
    <p:sldId id="397" r:id="rId19"/>
    <p:sldId id="396" r:id="rId20"/>
    <p:sldId id="398" r:id="rId21"/>
    <p:sldId id="399" r:id="rId22"/>
    <p:sldId id="400" r:id="rId23"/>
    <p:sldId id="395" r:id="rId24"/>
    <p:sldId id="401" r:id="rId25"/>
    <p:sldId id="402" r:id="rId26"/>
    <p:sldId id="403" r:id="rId27"/>
    <p:sldId id="404" r:id="rId28"/>
    <p:sldId id="370" r:id="rId29"/>
    <p:sldId id="361" r:id="rId30"/>
    <p:sldId id="373" r:id="rId31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. HELLERSTEIN" initials="JLH [2]" lastIdx="1" clrIdx="0"/>
  <p:cmAuthor id="2" name="justin" initials="j" lastIdx="2" clrIdx="1">
    <p:extLst/>
  </p:cmAuthor>
  <p:cmAuthor id="3" name="amc" initials="amc" lastIdx="8" clrIdx="2">
    <p:extLst/>
  </p:cmAuthor>
  <p:cmAuthor id="4" name="JOSEPH L. HELLERSTEIN" initials="JLH" lastIdx="8" clrIdx="3">
    <p:extLst/>
  </p:cmAuthor>
  <p:cmAuthor id="5" name="JOSEPH L. HELLERSTEIN" initials="JLH [3]" lastIdx="1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7FF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74"/>
    <p:restoredTop sz="91204"/>
  </p:normalViewPr>
  <p:slideViewPr>
    <p:cSldViewPr snapToObjects="1">
      <p:cViewPr>
        <p:scale>
          <a:sx n="100" d="100"/>
          <a:sy n="100" d="100"/>
        </p:scale>
        <p:origin x="936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36" y="52101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5BE4F18-81D8-4BC1-98BD-D84381BD97DF}" type="datetimeFigureOut">
              <a:rPr lang="en-US" altLang="x-none"/>
              <a:pPr>
                <a:defRPr/>
              </a:pPr>
              <a:t>9/22/18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83BC0B9-C385-45F2-A496-F5EEADCF36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12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CC3E5AD-E8F4-4AA4-AA5E-D6F4AD4B1421}" type="datetimeFigureOut">
              <a:rPr lang="en-US" altLang="x-none"/>
              <a:pPr>
                <a:defRPr/>
              </a:pPr>
              <a:t>9/22/18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3608CA-DBCA-4E8F-8DAB-6E1AFAF19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88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389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happens if height is too high? Limit of model?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44260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30506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State vs. input variables for time?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71857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9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/>
          <p:cNvSpPr/>
          <p:nvPr userDrawn="1"/>
        </p:nvSpPr>
        <p:spPr>
          <a:xfrm flipV="1">
            <a:off x="8167688" y="6348413"/>
            <a:ext cx="585787" cy="396875"/>
          </a:xfrm>
          <a:prstGeom prst="trapezoid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1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4675" y="5943600"/>
            <a:ext cx="2895600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5943600"/>
            <a:ext cx="21336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B70CF0-7673-4231-A8DF-C83F6333DC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4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8E452-D2D8-47BA-BE45-E1562FFD7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00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1"/>
            <a:ext cx="20574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4102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BD57A-FCD1-46D0-B4F3-27475AE259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3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7" name="Trapezoid 6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7" descr="UW_W-Logo_RGB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F4E9CC-9D91-476E-91FD-5BEEC16429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6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64275"/>
            <a:ext cx="1600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8AF5-AD24-49E4-870F-03E7FFAFF7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39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096000" y="62642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F3666-4F92-4AFE-AA79-734D2E6D8E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00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172200" y="62642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CB552-6A5F-485E-BCBC-10B8AA1A38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972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 err="1"/>
              <a:t>Hellerstein</a:t>
            </a:r>
            <a:r>
              <a:rPr lang="en-US" dirty="0"/>
              <a:t> &amp; </a:t>
            </a:r>
            <a:r>
              <a:rPr lang="en-US" dirty="0" err="1"/>
              <a:t>Sauro</a:t>
            </a:r>
            <a:r>
              <a:rPr lang="en-US" dirty="0"/>
              <a:t>, 2018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696200" y="632460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04A7-0FB2-4094-BC1E-DB17183AD0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9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400800" y="6324600"/>
            <a:ext cx="16097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DF4-0A1C-4FFD-A010-55DAD04D9A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2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11D7C-4033-419C-969A-BBAEE2EDFC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8D658-39E5-437A-8A5B-1BB29676E3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grpSp>
        <p:nvGrpSpPr>
          <p:cNvPr id="1027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9" name="Trapezoid 8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 descr="UW_W-Logo_RGB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14" name="Rectangle 13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rgbClr val="3B18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29" name="Picture 8" descr="UW.Wordmark_ct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7F3DADD-C4F0-4FD0-93A2-8E07AC6F0F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5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2.png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tiff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7.tiff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 bwMode="auto">
          <a:xfrm>
            <a:off x="685800" y="533400"/>
            <a:ext cx="80772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BIOE 498 / BIOE 599: Computational Systems Biology for Medical Applications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CSE 599V: Advancing Biomedical Models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u="sng" dirty="0">
                <a:ea typeface="ＭＳ Ｐゴシック" panose="020B0600070205080204" pitchFamily="34" charset="-128"/>
              </a:rPr>
              <a:t>Lecture 2:</a:t>
            </a:r>
            <a:r>
              <a:rPr lang="en-US" altLang="en-US" sz="3200" b="1" dirty="0">
                <a:ea typeface="ＭＳ Ｐゴシック" panose="020B0600070205080204" pitchFamily="34" charset="-128"/>
              </a:rPr>
              <a:t> </a:t>
            </a:r>
            <a:r>
              <a:rPr lang="en-US" altLang="en-US" sz="3200" b="1" u="sng" dirty="0">
                <a:ea typeface="ＭＳ Ｐゴシック" panose="020B0600070205080204" pitchFamily="34" charset="-128"/>
              </a:rPr>
              <a:t>Modeling Essentials</a:t>
            </a:r>
            <a:br>
              <a:rPr lang="en-US" altLang="en-US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0F5ED-CA3C-E74C-AA2B-DC3C09E1E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1752600"/>
          </a:xfrm>
        </p:spPr>
        <p:txBody>
          <a:bodyPr/>
          <a:lstStyle/>
          <a:p>
            <a:r>
              <a:rPr lang="en-US" dirty="0"/>
              <a:t>Joseph L. </a:t>
            </a:r>
            <a:r>
              <a:rPr lang="en-US" dirty="0" err="1"/>
              <a:t>Hellerstein</a:t>
            </a:r>
            <a:r>
              <a:rPr lang="en-US" dirty="0"/>
              <a:t>*</a:t>
            </a:r>
          </a:p>
          <a:p>
            <a:r>
              <a:rPr lang="en-US" dirty="0"/>
              <a:t>Herbert </a:t>
            </a:r>
            <a:r>
              <a:rPr lang="en-US" dirty="0" err="1"/>
              <a:t>Sauro</a:t>
            </a:r>
            <a:r>
              <a:rPr lang="en-US" dirty="0"/>
              <a:t>**</a:t>
            </a:r>
          </a:p>
          <a:p>
            <a:endParaRPr lang="en-US" dirty="0"/>
          </a:p>
          <a:p>
            <a:r>
              <a:rPr lang="en-US" sz="2800" dirty="0"/>
              <a:t>*</a:t>
            </a:r>
            <a:r>
              <a:rPr lang="en-US" sz="2800" dirty="0" err="1"/>
              <a:t>eScience</a:t>
            </a:r>
            <a:r>
              <a:rPr lang="en-US" sz="2800" dirty="0"/>
              <a:t> Institute, Computer Science &amp; Engineering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BioEngineering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886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6C617-ED49-1F42-801A-B9B12AF96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Dimensional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11157-6BA5-1749-8EBB-1217B7FD1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19200"/>
            <a:ext cx="8610600" cy="457200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The units for a variable expression are that expression applied to the units of the variables.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Multiplying (dividing) units creates a compound unit.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Adding (subtracting) the same units gives the same units. Adding different units is undefined.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The units must be the same on both sides of an equals sign.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The arguments of transcendental functions (e.g., natural log) must be </a:t>
            </a:r>
            <a:r>
              <a:rPr lang="en-US" sz="2800" dirty="0" err="1"/>
              <a:t>unitless</a:t>
            </a:r>
            <a:r>
              <a:rPr lang="en-US" sz="2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7EA5E-B53B-D141-A1E0-3F0BDF777F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7670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7A838-8E7B-204D-A79D-84E74F3DA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for the units.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7BB29-7C9A-2A4A-88F9-249D37DC8C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C58DE7-33A7-414B-BF26-833D7CA85B65}"/>
              </a:ext>
            </a:extLst>
          </p:cNvPr>
          <p:cNvSpPr/>
          <p:nvPr/>
        </p:nvSpPr>
        <p:spPr>
          <a:xfrm>
            <a:off x="685800" y="785735"/>
            <a:ext cx="3276600" cy="3763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/>
              <p:nvPr/>
            </p:nvSpPr>
            <p:spPr>
              <a:xfrm>
                <a:off x="381000" y="773668"/>
                <a:ext cx="37788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773668"/>
                <a:ext cx="3778855" cy="369332"/>
              </a:xfrm>
              <a:prstGeom prst="rect">
                <a:avLst/>
              </a:prstGeom>
              <a:blipFill>
                <a:blip r:embed="rId2"/>
                <a:stretch>
                  <a:fillRect l="-1338" r="-66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836C8B-6EE2-3C4E-9F4F-EAF13F44DD41}"/>
                  </a:ext>
                </a:extLst>
              </p:cNvPr>
              <p:cNvSpPr txBox="1"/>
              <p:nvPr/>
            </p:nvSpPr>
            <p:spPr>
              <a:xfrm>
                <a:off x="715450" y="3352800"/>
                <a:ext cx="25611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836C8B-6EE2-3C4E-9F4F-EAF13F44D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0" y="3352800"/>
                <a:ext cx="2561150" cy="430887"/>
              </a:xfrm>
              <a:prstGeom prst="rect">
                <a:avLst/>
              </a:prstGeom>
              <a:blipFill>
                <a:blip r:embed="rId3"/>
                <a:stretch>
                  <a:fillRect l="-493" r="-493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646CFB5-6795-2648-B189-B968902D1374}"/>
              </a:ext>
            </a:extLst>
          </p:cNvPr>
          <p:cNvSpPr txBox="1">
            <a:spLocks/>
          </p:cNvSpPr>
          <p:nvPr/>
        </p:nvSpPr>
        <p:spPr>
          <a:xfrm>
            <a:off x="4920268" y="914400"/>
            <a:ext cx="3918932" cy="53181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Rules</a:t>
            </a:r>
            <a:endParaRPr lang="en-US" sz="2000" b="1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units for a variable expression are that expression applied to the units of the variables.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Multiplying (dividing) units creates a compound unit.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Adding (subtracting) the same units gives the same units. Adding different units is undefined.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units must be the same on both sides of an equals sign.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arguments of transcendental functions (e.g., natural log) must be </a:t>
            </a:r>
            <a:r>
              <a:rPr lang="en-US" sz="2000" dirty="0" err="1"/>
              <a:t>unitless</a:t>
            </a:r>
            <a:r>
              <a:rPr lang="en-US" sz="20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F1F336-046C-454B-8E10-C44E3E8DAEDE}"/>
              </a:ext>
            </a:extLst>
          </p:cNvPr>
          <p:cNvSpPr txBox="1"/>
          <p:nvPr/>
        </p:nvSpPr>
        <p:spPr>
          <a:xfrm>
            <a:off x="609599" y="3059668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Rule 3: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866C4A-FCAC-7349-8AA5-2B836F6DBC73}"/>
              </a:ext>
            </a:extLst>
          </p:cNvPr>
          <p:cNvSpPr txBox="1"/>
          <p:nvPr/>
        </p:nvSpPr>
        <p:spPr>
          <a:xfrm>
            <a:off x="609599" y="4019490"/>
            <a:ext cx="2109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multiplication: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D733AE-14B0-AF49-9D8E-233B4E00CA4A}"/>
                  </a:ext>
                </a:extLst>
              </p:cNvPr>
              <p:cNvSpPr txBox="1"/>
              <p:nvPr/>
            </p:nvSpPr>
            <p:spPr>
              <a:xfrm>
                <a:off x="715450" y="4369713"/>
                <a:ext cx="15504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D733AE-14B0-AF49-9D8E-233B4E00C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0" y="4369713"/>
                <a:ext cx="1550488" cy="430887"/>
              </a:xfrm>
              <a:prstGeom prst="rect">
                <a:avLst/>
              </a:prstGeom>
              <a:blipFill>
                <a:blip r:embed="rId4"/>
                <a:stretch>
                  <a:fillRect l="-813" r="-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FF3D7CAD-07F7-BC4D-B795-C5992F0CE376}"/>
              </a:ext>
            </a:extLst>
          </p:cNvPr>
          <p:cNvSpPr txBox="1"/>
          <p:nvPr/>
        </p:nvSpPr>
        <p:spPr>
          <a:xfrm>
            <a:off x="609599" y="5063538"/>
            <a:ext cx="1483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division: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817DA27-763E-EB42-BDA8-C6A4808081BD}"/>
                  </a:ext>
                </a:extLst>
              </p:cNvPr>
              <p:cNvSpPr txBox="1"/>
              <p:nvPr/>
            </p:nvSpPr>
            <p:spPr>
              <a:xfrm>
                <a:off x="715450" y="5360313"/>
                <a:ext cx="14337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817DA27-763E-EB42-BDA8-C6A480808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0" y="5360313"/>
                <a:ext cx="1433726" cy="430887"/>
              </a:xfrm>
              <a:prstGeom prst="rect">
                <a:avLst/>
              </a:prstGeom>
              <a:blipFill>
                <a:blip r:embed="rId5"/>
                <a:stretch>
                  <a:fillRect l="-877" r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451B999-7336-A84E-926C-B79C0E79F86C}"/>
                  </a:ext>
                </a:extLst>
              </p:cNvPr>
              <p:cNvSpPr txBox="1"/>
              <p:nvPr/>
            </p:nvSpPr>
            <p:spPr>
              <a:xfrm>
                <a:off x="642300" y="1291262"/>
                <a:ext cx="3483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451B999-7336-A84E-926C-B79C0E79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00" y="1291262"/>
                <a:ext cx="348300" cy="369332"/>
              </a:xfrm>
              <a:prstGeom prst="rect">
                <a:avLst/>
              </a:prstGeom>
              <a:blipFill>
                <a:blip r:embed="rId6"/>
                <a:stretch>
                  <a:fillRect l="-7143" r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CBF1B78-B8C5-4F45-8BA7-4378DD6F8E16}"/>
                  </a:ext>
                </a:extLst>
              </p:cNvPr>
              <p:cNvSpPr txBox="1"/>
              <p:nvPr/>
            </p:nvSpPr>
            <p:spPr>
              <a:xfrm>
                <a:off x="1905000" y="12912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CBF1B78-B8C5-4F45-8BA7-4378DD6F8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1291262"/>
                <a:ext cx="954236" cy="369332"/>
              </a:xfrm>
              <a:prstGeom prst="rect">
                <a:avLst/>
              </a:prstGeom>
              <a:blipFill>
                <a:blip r:embed="rId7"/>
                <a:stretch>
                  <a:fillRect l="-2632" r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6650C71-51C2-054B-8373-B8727E054F55}"/>
                  </a:ext>
                </a:extLst>
              </p:cNvPr>
              <p:cNvSpPr txBox="1"/>
              <p:nvPr/>
            </p:nvSpPr>
            <p:spPr>
              <a:xfrm>
                <a:off x="2895600" y="12912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6650C71-51C2-054B-8373-B8727E054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1291262"/>
                <a:ext cx="954236" cy="369332"/>
              </a:xfrm>
              <a:prstGeom prst="rect">
                <a:avLst/>
              </a:prstGeom>
              <a:blipFill>
                <a:blip r:embed="rId8"/>
                <a:stretch>
                  <a:fillRect l="-2667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2CF6B91-C00F-924C-A3F3-D0C49D84E1FB}"/>
                  </a:ext>
                </a:extLst>
              </p:cNvPr>
              <p:cNvSpPr txBox="1"/>
              <p:nvPr/>
            </p:nvSpPr>
            <p:spPr>
              <a:xfrm>
                <a:off x="3886200" y="1275456"/>
                <a:ext cx="461728" cy="400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/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2CF6B91-C00F-924C-A3F3-D0C49D84E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1275456"/>
                <a:ext cx="461728" cy="400944"/>
              </a:xfrm>
              <a:prstGeom prst="rect">
                <a:avLst/>
              </a:prstGeom>
              <a:blipFill>
                <a:blip r:embed="rId9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4EEF6E0-11C2-B541-8DA2-5E9DC30CC1E2}"/>
                  </a:ext>
                </a:extLst>
              </p:cNvPr>
              <p:cNvSpPr txBox="1"/>
              <p:nvPr/>
            </p:nvSpPr>
            <p:spPr>
              <a:xfrm>
                <a:off x="1447800" y="1295400"/>
                <a:ext cx="2577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4EEF6E0-11C2-B541-8DA2-5E9DC30CC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1295400"/>
                <a:ext cx="257763" cy="369332"/>
              </a:xfrm>
              <a:prstGeom prst="rect">
                <a:avLst/>
              </a:prstGeom>
              <a:blipFill>
                <a:blip r:embed="rId10"/>
                <a:stretch>
                  <a:fillRect l="-9524"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EA6A4386-3F68-0A47-852D-70A78B43E055}"/>
              </a:ext>
            </a:extLst>
          </p:cNvPr>
          <p:cNvSpPr txBox="1"/>
          <p:nvPr/>
        </p:nvSpPr>
        <p:spPr>
          <a:xfrm rot="5400000">
            <a:off x="644053" y="957544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0CB4D54-07F6-4047-9FE4-F16E36AC0DAB}"/>
              </a:ext>
            </a:extLst>
          </p:cNvPr>
          <p:cNvSpPr txBox="1"/>
          <p:nvPr/>
        </p:nvSpPr>
        <p:spPr>
          <a:xfrm rot="5400000">
            <a:off x="2090364" y="95754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15EFE7D-5E30-AD4D-90A9-C2C7E8D6D4F8}"/>
              </a:ext>
            </a:extLst>
          </p:cNvPr>
          <p:cNvSpPr txBox="1"/>
          <p:nvPr/>
        </p:nvSpPr>
        <p:spPr>
          <a:xfrm rot="5400000">
            <a:off x="3157164" y="95754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D101146-11D1-F146-92B9-80F235A16950}"/>
              </a:ext>
            </a:extLst>
          </p:cNvPr>
          <p:cNvSpPr txBox="1"/>
          <p:nvPr/>
        </p:nvSpPr>
        <p:spPr>
          <a:xfrm rot="5400000">
            <a:off x="3853144" y="95754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0606E18-C373-574F-AF1A-F2DD1048C1C2}"/>
              </a:ext>
            </a:extLst>
          </p:cNvPr>
          <p:cNvSpPr txBox="1"/>
          <p:nvPr/>
        </p:nvSpPr>
        <p:spPr>
          <a:xfrm rot="5400000">
            <a:off x="1480764" y="95754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7DF6167-FC3B-724D-B5BB-720F9113DC36}"/>
                  </a:ext>
                </a:extLst>
              </p:cNvPr>
              <p:cNvSpPr txBox="1"/>
              <p:nvPr/>
            </p:nvSpPr>
            <p:spPr>
              <a:xfrm>
                <a:off x="721445" y="2362200"/>
                <a:ext cx="40029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7DF6167-FC3B-724D-B5BB-720F9113D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45" y="2362200"/>
                <a:ext cx="4002955" cy="430887"/>
              </a:xfrm>
              <a:prstGeom prst="rect">
                <a:avLst/>
              </a:prstGeom>
              <a:blipFill>
                <a:blip r:embed="rId11"/>
                <a:stretch>
                  <a:fillRect l="-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32C8552D-3DBA-CE43-A4EB-E03B016F2533}"/>
              </a:ext>
            </a:extLst>
          </p:cNvPr>
          <p:cNvSpPr txBox="1"/>
          <p:nvPr/>
        </p:nvSpPr>
        <p:spPr>
          <a:xfrm>
            <a:off x="613518" y="2057400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Rules 1 &amp; 4:</a:t>
            </a:r>
          </a:p>
        </p:txBody>
      </p:sp>
    </p:spTree>
    <p:extLst>
      <p:ext uri="{BB962C8B-B14F-4D97-AF65-F5344CB8AC3E}">
        <p14:creationId xmlns:p14="http://schemas.microsoft.com/office/powerpoint/2010/main" val="216325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27" grpId="0"/>
      <p:bldP spid="34" grpId="0"/>
      <p:bldP spid="35" grpId="0"/>
      <p:bldP spid="42" grpId="0"/>
      <p:bldP spid="62" grpId="0"/>
      <p:bldP spid="6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Yeast Adaptation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9A1157-E3B9-604B-A4F7-ED36AB4EA7FD}"/>
              </a:ext>
            </a:extLst>
          </p:cNvPr>
          <p:cNvSpPr txBox="1"/>
          <p:nvPr/>
        </p:nvSpPr>
        <p:spPr>
          <a:xfrm>
            <a:off x="304800" y="10668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Problem: yeast prefer glucose but sometimes only have access to lactose.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FCFF0-24E3-024E-AA77-BD6F1187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62200"/>
            <a:ext cx="7395210" cy="24003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9D5493-A63D-F747-A4CC-06D1F2B5B087}"/>
              </a:ext>
            </a:extLst>
          </p:cNvPr>
          <p:cNvSpPr/>
          <p:nvPr/>
        </p:nvSpPr>
        <p:spPr>
          <a:xfrm>
            <a:off x="3048000" y="2866869"/>
            <a:ext cx="1828800" cy="9431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79DB62-8810-4448-9D82-C4F857DE6F7F}"/>
              </a:ext>
            </a:extLst>
          </p:cNvPr>
          <p:cNvSpPr/>
          <p:nvPr/>
        </p:nvSpPr>
        <p:spPr>
          <a:xfrm>
            <a:off x="2351592" y="4102183"/>
            <a:ext cx="2296607" cy="9431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8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Yeast Adapt?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FCFF0-24E3-024E-AA77-BD6F1187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776" y="1074420"/>
            <a:ext cx="5376205" cy="174498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42593F-92ED-2B47-939E-C823C1084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91483"/>
              </p:ext>
            </p:extLst>
          </p:nvPr>
        </p:nvGraphicFramePr>
        <p:xfrm>
          <a:off x="914400" y="3276600"/>
          <a:ext cx="7543800" cy="2590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760">
                  <a:extLst>
                    <a:ext uri="{9D8B030D-6E8A-4147-A177-3AD203B41FA5}">
                      <a16:colId xmlns:a16="http://schemas.microsoft.com/office/drawing/2014/main" val="1183884709"/>
                    </a:ext>
                  </a:extLst>
                </a:gridCol>
                <a:gridCol w="1420010">
                  <a:extLst>
                    <a:ext uri="{9D8B030D-6E8A-4147-A177-3AD203B41FA5}">
                      <a16:colId xmlns:a16="http://schemas.microsoft.com/office/drawing/2014/main" val="2975588648"/>
                    </a:ext>
                  </a:extLst>
                </a:gridCol>
                <a:gridCol w="4615030">
                  <a:extLst>
                    <a:ext uri="{9D8B030D-6E8A-4147-A177-3AD203B41FA5}">
                      <a16:colId xmlns:a16="http://schemas.microsoft.com/office/drawing/2014/main" val="828321668"/>
                    </a:ext>
                  </a:extLst>
                </a:gridCol>
              </a:tblGrid>
              <a:tr h="61039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Glucose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Lactose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 Operon Transcription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88614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08161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Low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852565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286112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Strong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94813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6AFBE1A7-5F5C-D444-96D3-9643F33665CA}"/>
              </a:ext>
            </a:extLst>
          </p:cNvPr>
          <p:cNvSpPr/>
          <p:nvPr/>
        </p:nvSpPr>
        <p:spPr>
          <a:xfrm>
            <a:off x="3829050" y="3276599"/>
            <a:ext cx="4648200" cy="25908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7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Yeast Adapts: lac operon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164E94-5AB4-3D46-9813-B497AE6B7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25" y="2404422"/>
            <a:ext cx="8298425" cy="40725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446740-EDDC-114F-9665-C4010DD2FB72}"/>
              </a:ext>
            </a:extLst>
          </p:cNvPr>
          <p:cNvSpPr txBox="1"/>
          <p:nvPr/>
        </p:nvSpPr>
        <p:spPr>
          <a:xfrm>
            <a:off x="1905000" y="5943600"/>
            <a:ext cx="29933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</a:t>
            </a:r>
            <a:r>
              <a:rPr lang="en-US" sz="1200" dirty="0" err="1"/>
              <a:t>Vilar</a:t>
            </a:r>
            <a:r>
              <a:rPr lang="en-US" sz="1200" dirty="0"/>
              <a:t> et al., 2003. Journal of Cell Biology.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EFF2FA-298F-F34D-8AE5-80AB8190830F}"/>
              </a:ext>
            </a:extLst>
          </p:cNvPr>
          <p:cNvSpPr/>
          <p:nvPr/>
        </p:nvSpPr>
        <p:spPr>
          <a:xfrm>
            <a:off x="5562600" y="4779631"/>
            <a:ext cx="3143250" cy="11639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6FF7E3-AB1A-7E42-B8D8-0567F2D5DCAC}"/>
              </a:ext>
            </a:extLst>
          </p:cNvPr>
          <p:cNvSpPr/>
          <p:nvPr/>
        </p:nvSpPr>
        <p:spPr>
          <a:xfrm>
            <a:off x="5562600" y="5105400"/>
            <a:ext cx="3276600" cy="15146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707E01-F76D-7940-BDE4-808E38C1BD5E}"/>
              </a:ext>
            </a:extLst>
          </p:cNvPr>
          <p:cNvSpPr txBox="1"/>
          <p:nvPr/>
        </p:nvSpPr>
        <p:spPr>
          <a:xfrm>
            <a:off x="1080393" y="1062990"/>
            <a:ext cx="5160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Adaptations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Allow lactose into the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Convert lactose to galactose and glucose</a:t>
            </a:r>
          </a:p>
        </p:txBody>
      </p:sp>
    </p:spTree>
    <p:extLst>
      <p:ext uri="{BB962C8B-B14F-4D97-AF65-F5344CB8AC3E}">
        <p14:creationId xmlns:p14="http://schemas.microsoft.com/office/powerpoint/2010/main" val="2861695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lac Operon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0D4A52F-BB4B-9043-9793-275382FFAF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4400" y="3370579"/>
                <a:ext cx="7315200" cy="2407665"/>
              </a:xfrm>
            </p:spPr>
            <p:txBody>
              <a:bodyPr/>
              <a:lstStyle/>
              <a:p>
                <a:r>
                  <a:rPr lang="en-US" i="1" dirty="0" err="1"/>
                  <a:t>I</a:t>
                </a:r>
                <a:r>
                  <a:rPr lang="en-US" baseline="-25000" dirty="0" err="1"/>
                  <a:t>ext</a:t>
                </a:r>
                <a:r>
                  <a:rPr lang="en-US" dirty="0"/>
                  <a:t>, </a:t>
                </a:r>
                <a:r>
                  <a:rPr lang="en-US" i="1" dirty="0" err="1"/>
                  <a:t>I</a:t>
                </a:r>
                <a:r>
                  <a:rPr lang="en-US" baseline="-25000" dirty="0" err="1"/>
                  <a:t>int</a:t>
                </a:r>
                <a:r>
                  <a:rPr lang="en-US" dirty="0"/>
                  <a:t>, </a:t>
                </a:r>
                <a:r>
                  <a:rPr lang="en-US" i="1" dirty="0"/>
                  <a:t>P</a:t>
                </a:r>
                <a:r>
                  <a:rPr lang="en-US" dirty="0"/>
                  <a:t> are concentrations</a:t>
                </a:r>
              </a:p>
              <a:p>
                <a:pPr lvl="1"/>
                <a:r>
                  <a:rPr lang="en-US" dirty="0"/>
                  <a:t>count in moles (</a:t>
                </a:r>
                <a:r>
                  <a:rPr lang="en-US" dirty="0" err="1"/>
                  <a:t>mol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divided by volume in liters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457200" lvl="1" indent="0">
                  <a:buNone/>
                </a:pPr>
                <a:r>
                  <a:rPr lang="en-US" dirty="0" err="1">
                    <a:cs typeface="Courier New" panose="02070309020205020404" pitchFamily="49" charset="0"/>
                  </a:rPr>
                  <a:t>mol</a:t>
                </a:r>
                <a:r>
                  <a:rPr lang="en-US" dirty="0"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0D4A52F-BB4B-9043-9793-275382FFAF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3370579"/>
                <a:ext cx="7315200" cy="2407665"/>
              </a:xfrm>
              <a:blipFill>
                <a:blip r:embed="rId2"/>
                <a:stretch>
                  <a:fillRect l="-2083" t="-2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ADA165-292E-214A-8F7E-40B51826126F}"/>
              </a:ext>
            </a:extLst>
          </p:cNvPr>
          <p:cNvGrpSpPr/>
          <p:nvPr/>
        </p:nvGrpSpPr>
        <p:grpSpPr>
          <a:xfrm>
            <a:off x="609600" y="1140586"/>
            <a:ext cx="5181600" cy="2209800"/>
            <a:chOff x="407425" y="2404422"/>
            <a:chExt cx="8431775" cy="42853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164E94-5AB4-3D46-9813-B497AE6B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425" y="2404422"/>
              <a:ext cx="8298425" cy="40725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446740-EDDC-114F-9665-C4010DD2FB72}"/>
                </a:ext>
              </a:extLst>
            </p:cNvPr>
            <p:cNvSpPr txBox="1"/>
            <p:nvPr/>
          </p:nvSpPr>
          <p:spPr>
            <a:xfrm>
              <a:off x="1905000" y="5943600"/>
              <a:ext cx="2993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*</a:t>
              </a:r>
              <a:r>
                <a:rPr lang="en-US" sz="1200" dirty="0" err="1"/>
                <a:t>Vilar</a:t>
              </a:r>
              <a:r>
                <a:rPr lang="en-US" sz="1200" dirty="0"/>
                <a:t> et al., 2003. Journal of Cell Biology.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EFF2FA-298F-F34D-8AE5-80AB8190830F}"/>
                </a:ext>
              </a:extLst>
            </p:cNvPr>
            <p:cNvSpPr/>
            <p:nvPr/>
          </p:nvSpPr>
          <p:spPr>
            <a:xfrm>
              <a:off x="5562600" y="4779631"/>
              <a:ext cx="3143250" cy="1163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6FF7E3-AB1A-7E42-B8D8-0567F2D5DCAC}"/>
                </a:ext>
              </a:extLst>
            </p:cNvPr>
            <p:cNvSpPr/>
            <p:nvPr/>
          </p:nvSpPr>
          <p:spPr>
            <a:xfrm>
              <a:off x="5562600" y="5105400"/>
              <a:ext cx="3276600" cy="158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44EBA8F-8838-A441-AA42-437CAC119FAE}"/>
              </a:ext>
            </a:extLst>
          </p:cNvPr>
          <p:cNvSpPr txBox="1"/>
          <p:nvPr/>
        </p:nvSpPr>
        <p:spPr>
          <a:xfrm>
            <a:off x="4357607" y="2362200"/>
            <a:ext cx="4144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/>
              <a:t>I</a:t>
            </a:r>
            <a:r>
              <a:rPr lang="en-US" sz="2000" baseline="-25000" dirty="0" err="1"/>
              <a:t>ext</a:t>
            </a:r>
            <a:r>
              <a:rPr lang="en-US" sz="2000" dirty="0"/>
              <a:t> = external inducer (lactose)</a:t>
            </a:r>
          </a:p>
          <a:p>
            <a:r>
              <a:rPr lang="en-US" sz="2000" i="1" dirty="0" err="1"/>
              <a:t>I</a:t>
            </a:r>
            <a:r>
              <a:rPr lang="en-US" sz="2000" baseline="-25000" dirty="0" err="1"/>
              <a:t>int</a:t>
            </a:r>
            <a:r>
              <a:rPr lang="en-US" sz="2000" dirty="0"/>
              <a:t> = internal inducer</a:t>
            </a:r>
          </a:p>
          <a:p>
            <a:r>
              <a:rPr lang="en-US" sz="2000" i="1" dirty="0"/>
              <a:t>P</a:t>
            </a:r>
            <a:r>
              <a:rPr lang="en-US" sz="2000" dirty="0"/>
              <a:t> = permease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28509B-10DC-254C-9FC8-3FD2DA4EFFB0}"/>
              </a:ext>
            </a:extLst>
          </p:cNvPr>
          <p:cNvSpPr txBox="1"/>
          <p:nvPr/>
        </p:nvSpPr>
        <p:spPr>
          <a:xfrm>
            <a:off x="5170170" y="1638299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i</a:t>
            </a:r>
            <a:r>
              <a:rPr lang="en-US" sz="2400" baseline="-25000" dirty="0" err="1"/>
              <a:t>nt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04FA6-97F7-944C-9599-F0320EEB511D}"/>
              </a:ext>
            </a:extLst>
          </p:cNvPr>
          <p:cNvSpPr txBox="1"/>
          <p:nvPr/>
        </p:nvSpPr>
        <p:spPr>
          <a:xfrm>
            <a:off x="4732007" y="833735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ext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98729-5D9B-EF42-95A0-69BD61913DFB}"/>
              </a:ext>
            </a:extLst>
          </p:cNvPr>
          <p:cNvSpPr txBox="1"/>
          <p:nvPr/>
        </p:nvSpPr>
        <p:spPr>
          <a:xfrm>
            <a:off x="4103576" y="100795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</a:t>
            </a:r>
            <a:endParaRPr lang="en-US" sz="2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A84C940-5372-3041-ACDF-698DD6AA6618}"/>
              </a:ext>
            </a:extLst>
          </p:cNvPr>
          <p:cNvSpPr txBox="1"/>
          <p:nvPr/>
        </p:nvSpPr>
        <p:spPr>
          <a:xfrm>
            <a:off x="700881" y="990600"/>
            <a:ext cx="2193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System Diagram</a:t>
            </a:r>
          </a:p>
        </p:txBody>
      </p:sp>
    </p:spTree>
    <p:extLst>
      <p:ext uri="{BB962C8B-B14F-4D97-AF65-F5344CB8AC3E}">
        <p14:creationId xmlns:p14="http://schemas.microsoft.com/office/powerpoint/2010/main" val="284361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1" grpId="0"/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lac Operon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ADA165-292E-214A-8F7E-40B51826126F}"/>
              </a:ext>
            </a:extLst>
          </p:cNvPr>
          <p:cNvGrpSpPr/>
          <p:nvPr/>
        </p:nvGrpSpPr>
        <p:grpSpPr>
          <a:xfrm>
            <a:off x="609600" y="1140586"/>
            <a:ext cx="5181600" cy="2209800"/>
            <a:chOff x="407425" y="2404422"/>
            <a:chExt cx="8431775" cy="42853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164E94-5AB4-3D46-9813-B497AE6B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425" y="2404422"/>
              <a:ext cx="8298425" cy="40725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446740-EDDC-114F-9665-C4010DD2FB72}"/>
                </a:ext>
              </a:extLst>
            </p:cNvPr>
            <p:cNvSpPr txBox="1"/>
            <p:nvPr/>
          </p:nvSpPr>
          <p:spPr>
            <a:xfrm>
              <a:off x="1905000" y="5943600"/>
              <a:ext cx="2993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*</a:t>
              </a:r>
              <a:r>
                <a:rPr lang="en-US" sz="1200" dirty="0" err="1"/>
                <a:t>Vilar</a:t>
              </a:r>
              <a:r>
                <a:rPr lang="en-US" sz="1200" dirty="0"/>
                <a:t> et al., 2003. Journal of Cell Biology.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EFF2FA-298F-F34D-8AE5-80AB8190830F}"/>
                </a:ext>
              </a:extLst>
            </p:cNvPr>
            <p:cNvSpPr/>
            <p:nvPr/>
          </p:nvSpPr>
          <p:spPr>
            <a:xfrm>
              <a:off x="5562600" y="4779631"/>
              <a:ext cx="3143250" cy="1163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6FF7E3-AB1A-7E42-B8D8-0567F2D5DCAC}"/>
                </a:ext>
              </a:extLst>
            </p:cNvPr>
            <p:cNvSpPr/>
            <p:nvPr/>
          </p:nvSpPr>
          <p:spPr>
            <a:xfrm>
              <a:off x="5562600" y="5105400"/>
              <a:ext cx="3276600" cy="158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428509B-10DC-254C-9FC8-3FD2DA4EFFB0}"/>
              </a:ext>
            </a:extLst>
          </p:cNvPr>
          <p:cNvSpPr txBox="1"/>
          <p:nvPr/>
        </p:nvSpPr>
        <p:spPr>
          <a:xfrm>
            <a:off x="5170170" y="1638299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i</a:t>
            </a:r>
            <a:r>
              <a:rPr lang="en-US" sz="2400" baseline="-25000" dirty="0" err="1"/>
              <a:t>nt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04FA6-97F7-944C-9599-F0320EEB511D}"/>
              </a:ext>
            </a:extLst>
          </p:cNvPr>
          <p:cNvSpPr txBox="1"/>
          <p:nvPr/>
        </p:nvSpPr>
        <p:spPr>
          <a:xfrm>
            <a:off x="4732007" y="685800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ext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98729-5D9B-EF42-95A0-69BD61913DFB}"/>
              </a:ext>
            </a:extLst>
          </p:cNvPr>
          <p:cNvSpPr txBox="1"/>
          <p:nvPr/>
        </p:nvSpPr>
        <p:spPr>
          <a:xfrm>
            <a:off x="4103576" y="100795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0522CB-5AB5-F946-A257-2ABC535A529D}"/>
                  </a:ext>
                </a:extLst>
              </p:cNvPr>
              <p:cNvSpPr txBox="1"/>
              <p:nvPr/>
            </p:nvSpPr>
            <p:spPr>
              <a:xfrm>
                <a:off x="4554350" y="3442442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0522CB-5AB5-F946-A257-2ABC535A5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350" y="3442442"/>
                <a:ext cx="4006353" cy="701218"/>
              </a:xfrm>
              <a:prstGeom prst="rect">
                <a:avLst/>
              </a:prstGeom>
              <a:blipFill>
                <a:blip r:embed="rId4"/>
                <a:stretch>
                  <a:fillRect l="-1266" t="-178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900BF5-ABEA-454F-A889-2B3517C7C826}"/>
                  </a:ext>
                </a:extLst>
              </p:cNvPr>
              <p:cNvSpPr txBox="1"/>
              <p:nvPr/>
            </p:nvSpPr>
            <p:spPr>
              <a:xfrm>
                <a:off x="4554350" y="4308992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900BF5-ABEA-454F-A889-2B3517C7C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350" y="4308992"/>
                <a:ext cx="2195986" cy="701218"/>
              </a:xfrm>
              <a:prstGeom prst="rect">
                <a:avLst/>
              </a:prstGeom>
              <a:blipFill>
                <a:blip r:embed="rId5"/>
                <a:stretch>
                  <a:fillRect l="-2299" t="-1754" r="-1724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A2DD37CA-62F8-0249-9E9F-5E7C02DEDD2B}"/>
              </a:ext>
            </a:extLst>
          </p:cNvPr>
          <p:cNvSpPr txBox="1"/>
          <p:nvPr/>
        </p:nvSpPr>
        <p:spPr>
          <a:xfrm>
            <a:off x="4522946" y="2438400"/>
            <a:ext cx="215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Technical Model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AB73440-4935-224A-840B-70422D860E4C}"/>
              </a:ext>
            </a:extLst>
          </p:cNvPr>
          <p:cNvSpPr txBox="1"/>
          <p:nvPr/>
        </p:nvSpPr>
        <p:spPr>
          <a:xfrm>
            <a:off x="4097150" y="3546992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619C22-AEC0-E444-A4E5-A1636013861D}"/>
              </a:ext>
            </a:extLst>
          </p:cNvPr>
          <p:cNvSpPr txBox="1"/>
          <p:nvPr/>
        </p:nvSpPr>
        <p:spPr>
          <a:xfrm>
            <a:off x="4097150" y="4456927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C978BB9-9934-C940-812C-5E75274402D5}"/>
                  </a:ext>
                </a:extLst>
              </p:cNvPr>
              <p:cNvSpPr txBox="1"/>
              <p:nvPr/>
            </p:nvSpPr>
            <p:spPr>
              <a:xfrm>
                <a:off x="4097150" y="2800410"/>
                <a:ext cx="29914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C978BB9-9934-C940-812C-5E7527440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150" y="2800410"/>
                <a:ext cx="2991460" cy="369332"/>
              </a:xfrm>
              <a:prstGeom prst="rect">
                <a:avLst/>
              </a:prstGeom>
              <a:blipFill>
                <a:blip r:embed="rId6"/>
                <a:stretch>
                  <a:fillRect l="-1695" r="-2542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7A84C940-5372-3041-ACDF-698DD6AA6618}"/>
              </a:ext>
            </a:extLst>
          </p:cNvPr>
          <p:cNvSpPr txBox="1"/>
          <p:nvPr/>
        </p:nvSpPr>
        <p:spPr>
          <a:xfrm>
            <a:off x="700881" y="845341"/>
            <a:ext cx="2193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System Diagram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C4BF675-BBEC-D446-966B-6FF37874DE17}"/>
              </a:ext>
            </a:extLst>
          </p:cNvPr>
          <p:cNvSpPr/>
          <p:nvPr/>
        </p:nvSpPr>
        <p:spPr>
          <a:xfrm>
            <a:off x="468918" y="805681"/>
            <a:ext cx="3552710" cy="26367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3AD0A4C-7FB0-104D-8A77-B11BC444150F}"/>
              </a:ext>
            </a:extLst>
          </p:cNvPr>
          <p:cNvSpPr txBox="1"/>
          <p:nvPr/>
        </p:nvSpPr>
        <p:spPr>
          <a:xfrm>
            <a:off x="561302" y="1453667"/>
            <a:ext cx="3486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Simplified System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103612-F532-B24D-BCAC-69D97BD828A0}"/>
                  </a:ext>
                </a:extLst>
              </p:cNvPr>
              <p:cNvSpPr txBox="1"/>
              <p:nvPr/>
            </p:nvSpPr>
            <p:spPr>
              <a:xfrm>
                <a:off x="1764540" y="2838510"/>
                <a:ext cx="7317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103612-F532-B24D-BCAC-69D97BD82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540" y="2838510"/>
                <a:ext cx="731739" cy="369332"/>
              </a:xfrm>
              <a:prstGeom prst="rect">
                <a:avLst/>
              </a:prstGeom>
              <a:blipFill>
                <a:blip r:embed="rId7"/>
                <a:stretch>
                  <a:fillRect l="-13559" t="-23333" r="-22034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2E7F42F-6A07-0C4B-86EB-1EA6CEE9F63E}"/>
                  </a:ext>
                </a:extLst>
              </p:cNvPr>
              <p:cNvSpPr txBox="1"/>
              <p:nvPr/>
            </p:nvSpPr>
            <p:spPr>
              <a:xfrm>
                <a:off x="680101" y="2838510"/>
                <a:ext cx="7621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2E7F42F-6A07-0C4B-86EB-1EA6CEE9F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01" y="2838510"/>
                <a:ext cx="762196" cy="369332"/>
              </a:xfrm>
              <a:prstGeom prst="rect">
                <a:avLst/>
              </a:prstGeom>
              <a:blipFill>
                <a:blip r:embed="rId8"/>
                <a:stretch>
                  <a:fillRect l="-13115" t="-23333" r="-21311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C0BDC0-6E00-D04E-A511-9C06BFFCEF26}"/>
                  </a:ext>
                </a:extLst>
              </p:cNvPr>
              <p:cNvSpPr txBox="1"/>
              <p:nvPr/>
            </p:nvSpPr>
            <p:spPr>
              <a:xfrm>
                <a:off x="363350" y="4490370"/>
                <a:ext cx="15856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C0BDC0-6E00-D04E-A511-9C06BFFCE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50" y="4490370"/>
                <a:ext cx="1585690" cy="369332"/>
              </a:xfrm>
              <a:prstGeom prst="rect">
                <a:avLst/>
              </a:prstGeom>
              <a:blipFill>
                <a:blip r:embed="rId9"/>
                <a:stretch>
                  <a:fillRect l="-3200" r="-5600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C635C0-2CA8-A04B-BA41-2CC8AC8609FC}"/>
                  </a:ext>
                </a:extLst>
              </p:cNvPr>
              <p:cNvSpPr txBox="1"/>
              <p:nvPr/>
            </p:nvSpPr>
            <p:spPr>
              <a:xfrm>
                <a:off x="2192150" y="4526578"/>
                <a:ext cx="13423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C635C0-2CA8-A04B-BA41-2CC8AC860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150" y="4526578"/>
                <a:ext cx="1342355" cy="369332"/>
              </a:xfrm>
              <a:prstGeom prst="rect">
                <a:avLst/>
              </a:prstGeom>
              <a:blipFill>
                <a:blip r:embed="rId10"/>
                <a:stretch>
                  <a:fillRect l="-3774" r="-6604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E848EC9-E76F-4B4A-AE52-D7F93682A7CD}"/>
                  </a:ext>
                </a:extLst>
              </p:cNvPr>
              <p:cNvSpPr txBox="1"/>
              <p:nvPr/>
            </p:nvSpPr>
            <p:spPr>
              <a:xfrm>
                <a:off x="2818521" y="2838510"/>
                <a:ext cx="669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E848EC9-E76F-4B4A-AE52-D7F93682A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521" y="2838510"/>
                <a:ext cx="669029" cy="369332"/>
              </a:xfrm>
              <a:prstGeom prst="rect">
                <a:avLst/>
              </a:prstGeom>
              <a:blipFill>
                <a:blip r:embed="rId11"/>
                <a:stretch>
                  <a:fillRect l="-7407" r="-12963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0D6417AA-FA08-4D41-8955-3054AC029A20}"/>
              </a:ext>
            </a:extLst>
          </p:cNvPr>
          <p:cNvSpPr/>
          <p:nvPr/>
        </p:nvSpPr>
        <p:spPr>
          <a:xfrm>
            <a:off x="1061101" y="365065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0A54A0B-FB90-5E43-9BA1-DBF259D172DC}"/>
              </a:ext>
            </a:extLst>
          </p:cNvPr>
          <p:cNvSpPr/>
          <p:nvPr/>
        </p:nvSpPr>
        <p:spPr>
          <a:xfrm>
            <a:off x="2432701" y="365065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B76C2E-6577-D046-BB2C-9FED4C1A9248}"/>
              </a:ext>
            </a:extLst>
          </p:cNvPr>
          <p:cNvCxnSpPr>
            <a:stCxn id="22" idx="2"/>
            <a:endCxn id="27" idx="0"/>
          </p:cNvCxnSpPr>
          <p:nvPr/>
        </p:nvCxnSpPr>
        <p:spPr>
          <a:xfrm>
            <a:off x="1061199" y="3207842"/>
            <a:ext cx="334838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595225-C214-AC41-AD53-BC82F6F09431}"/>
              </a:ext>
            </a:extLst>
          </p:cNvPr>
          <p:cNvCxnSpPr>
            <a:stCxn id="20" idx="2"/>
            <a:endCxn id="27" idx="0"/>
          </p:cNvCxnSpPr>
          <p:nvPr/>
        </p:nvCxnSpPr>
        <p:spPr>
          <a:xfrm flipH="1">
            <a:off x="1396037" y="3207842"/>
            <a:ext cx="734373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FDE2BFA-0D05-4D4F-B943-0B5416F5381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396037" y="3207842"/>
            <a:ext cx="17569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2752DCD-E51A-BE4D-9E62-8A0317A2FD6B}"/>
              </a:ext>
            </a:extLst>
          </p:cNvPr>
          <p:cNvCxnSpPr>
            <a:stCxn id="20" idx="2"/>
            <a:endCxn id="28" idx="0"/>
          </p:cNvCxnSpPr>
          <p:nvPr/>
        </p:nvCxnSpPr>
        <p:spPr>
          <a:xfrm>
            <a:off x="2130410" y="3207842"/>
            <a:ext cx="637227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6DB0B1E-24DB-D948-8873-0C9B65E84EB5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 flipH="1">
            <a:off x="2767637" y="3207842"/>
            <a:ext cx="3853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406DC93-7974-EE46-9357-1B8EF39E8FC6}"/>
              </a:ext>
            </a:extLst>
          </p:cNvPr>
          <p:cNvCxnSpPr>
            <a:endCxn id="23" idx="0"/>
          </p:cNvCxnSpPr>
          <p:nvPr/>
        </p:nvCxnSpPr>
        <p:spPr>
          <a:xfrm flipH="1">
            <a:off x="1156195" y="4184058"/>
            <a:ext cx="239842" cy="3063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E4CED4B-07CF-6F4F-8546-74E482055071}"/>
              </a:ext>
            </a:extLst>
          </p:cNvPr>
          <p:cNvCxnSpPr>
            <a:endCxn id="24" idx="0"/>
          </p:cNvCxnSpPr>
          <p:nvPr/>
        </p:nvCxnSpPr>
        <p:spPr>
          <a:xfrm>
            <a:off x="2763641" y="4184058"/>
            <a:ext cx="99687" cy="342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82A7951-53E0-4540-AAA9-2C133133DD26}"/>
              </a:ext>
            </a:extLst>
          </p:cNvPr>
          <p:cNvSpPr txBox="1"/>
          <p:nvPr/>
        </p:nvSpPr>
        <p:spPr>
          <a:xfrm>
            <a:off x="910001" y="2438400"/>
            <a:ext cx="2393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Conceptual Model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5C8F73D-37E3-8C4F-882C-618515108247}"/>
              </a:ext>
            </a:extLst>
          </p:cNvPr>
          <p:cNvSpPr txBox="1"/>
          <p:nvPr/>
        </p:nvSpPr>
        <p:spPr>
          <a:xfrm>
            <a:off x="1949040" y="5029200"/>
            <a:ext cx="4286751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units of </a:t>
            </a:r>
            <a:r>
              <a:rPr lang="en-US" sz="2400" i="1" dirty="0" err="1"/>
              <a:t>dP</a:t>
            </a:r>
            <a:r>
              <a:rPr lang="en-US" sz="2400" i="1" dirty="0"/>
              <a:t>/</a:t>
            </a:r>
            <a:r>
              <a:rPr lang="en-US" sz="2400" i="1" dirty="0" err="1"/>
              <a:t>dt</a:t>
            </a:r>
            <a:r>
              <a:rPr lang="en-US" sz="2400" i="1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units of </a:t>
            </a:r>
            <a:r>
              <a:rPr lang="en-US" sz="2400" i="1" dirty="0"/>
              <a:t>c</a:t>
            </a:r>
            <a:r>
              <a:rPr lang="en-US" sz="24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units of </a:t>
            </a:r>
            <a:r>
              <a:rPr lang="en-US" sz="2400" i="1" dirty="0"/>
              <a:t>a</a:t>
            </a:r>
            <a:r>
              <a:rPr lang="en-US" sz="240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FC6499-0AEA-534E-8863-B817AE4C796C}"/>
                  </a:ext>
                </a:extLst>
              </p:cNvPr>
              <p:cNvSpPr txBox="1"/>
              <p:nvPr/>
            </p:nvSpPr>
            <p:spPr>
              <a:xfrm>
                <a:off x="6400800" y="5334000"/>
                <a:ext cx="1457322" cy="4001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cs typeface="Courier New" panose="02070309020205020404" pitchFamily="49" charset="0"/>
                  </a:rPr>
                  <a:t>mol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𝑙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𝑠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FC6499-0AEA-534E-8863-B817AE4C7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5334000"/>
                <a:ext cx="1457322" cy="400110"/>
              </a:xfrm>
              <a:prstGeom prst="rect">
                <a:avLst/>
              </a:prstGeom>
              <a:blipFill>
                <a:blip r:embed="rId12"/>
                <a:stretch>
                  <a:fillRect l="-4348" t="-1250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F2BDDFD-1786-474E-8B96-F0EAAED84D75}"/>
                  </a:ext>
                </a:extLst>
              </p:cNvPr>
              <p:cNvSpPr txBox="1"/>
              <p:nvPr/>
            </p:nvSpPr>
            <p:spPr>
              <a:xfrm>
                <a:off x="6400800" y="5757250"/>
                <a:ext cx="725199" cy="4001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F2BDDFD-1786-474E-8B96-F0EAAED84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5757250"/>
                <a:ext cx="725199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D8D490C-17E0-3D41-8497-E44C9BCFE8D8}"/>
                  </a:ext>
                </a:extLst>
              </p:cNvPr>
              <p:cNvSpPr txBox="1"/>
              <p:nvPr/>
            </p:nvSpPr>
            <p:spPr>
              <a:xfrm>
                <a:off x="6416189" y="6198750"/>
                <a:ext cx="1430071" cy="4001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latin typeface="+mn-lt"/>
                    <a:cs typeface="Courier New" panose="02070309020205020404" pitchFamily="49" charset="0"/>
                  </a:rPr>
                  <a:t>mol</a:t>
                </a:r>
                <a:r>
                  <a:rPr lang="en-US" sz="2000" dirty="0">
                    <a:latin typeface="+mn-lt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𝑙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D8D490C-17E0-3D41-8497-E44C9BCFE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189" y="6198750"/>
                <a:ext cx="1430071" cy="400110"/>
              </a:xfrm>
              <a:prstGeom prst="rect">
                <a:avLst/>
              </a:prstGeom>
              <a:blipFill>
                <a:blip r:embed="rId14"/>
                <a:stretch>
                  <a:fillRect l="-3509" t="-9091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953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51" grpId="0"/>
      <p:bldP spid="52" grpId="0"/>
      <p:bldP spid="53" grpId="0"/>
      <p:bldP spid="54" grpId="0"/>
      <p:bldP spid="20" grpId="0"/>
      <p:bldP spid="22" grpId="0"/>
      <p:bldP spid="23" grpId="0"/>
      <p:bldP spid="24" grpId="0"/>
      <p:bldP spid="25" grpId="0"/>
      <p:bldP spid="27" grpId="0" animBg="1"/>
      <p:bldP spid="28" grpId="0" animBg="1"/>
      <p:bldP spid="50" grpId="0"/>
      <p:bldP spid="60" grpId="0" animBg="1"/>
      <p:bldP spid="61" grpId="0" animBg="1"/>
      <p:bldP spid="62" grpId="0" animBg="1"/>
      <p:bldP spid="6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5073-6596-A14F-8BFA-309667E0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Technical Models With Differential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777A9B-02DD-5F4C-A54A-9C036E2C1E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90600"/>
                <a:ext cx="8229600" cy="2069069"/>
              </a:xfrm>
            </p:spPr>
            <p:txBody>
              <a:bodyPr/>
              <a:lstStyle/>
              <a:p>
                <a:r>
                  <a:rPr lang="en-US" sz="2800" dirty="0"/>
                  <a:t>Differential equations describes how variables change, typically with respect to time.</a:t>
                </a:r>
              </a:p>
              <a:p>
                <a:r>
                  <a:rPr lang="en-US" sz="2800" dirty="0"/>
                  <a:t>A differential is a small change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2400" dirty="0"/>
                  <a:t> is a small change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the change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457200" lvl="1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777A9B-02DD-5F4C-A54A-9C036E2C1E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90600"/>
                <a:ext cx="8229600" cy="2069069"/>
              </a:xfrm>
              <a:blipFill>
                <a:blip r:embed="rId2"/>
                <a:stretch>
                  <a:fillRect l="-1389" t="-3049" b="-18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AA53A-9083-2F4C-B78A-3E1C616F81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52F5B0-8D3E-9543-8747-45603EE06027}"/>
                  </a:ext>
                </a:extLst>
              </p:cNvPr>
              <p:cNvSpPr txBox="1"/>
              <p:nvPr/>
            </p:nvSpPr>
            <p:spPr>
              <a:xfrm>
                <a:off x="4909047" y="3962400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52F5B0-8D3E-9543-8747-45603EE06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047" y="3962400"/>
                <a:ext cx="4006353" cy="701218"/>
              </a:xfrm>
              <a:prstGeom prst="rect">
                <a:avLst/>
              </a:prstGeom>
              <a:blipFill>
                <a:blip r:embed="rId3"/>
                <a:stretch>
                  <a:fillRect l="-1266" t="-3636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22E2D1-DDCE-E74C-B7A1-A7D60D72E051}"/>
                  </a:ext>
                </a:extLst>
              </p:cNvPr>
              <p:cNvSpPr txBox="1"/>
              <p:nvPr/>
            </p:nvSpPr>
            <p:spPr>
              <a:xfrm>
                <a:off x="4909047" y="4828950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22E2D1-DDCE-E74C-B7A1-A7D60D72E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047" y="4828950"/>
                <a:ext cx="2195986" cy="701218"/>
              </a:xfrm>
              <a:prstGeom prst="rect">
                <a:avLst/>
              </a:prstGeom>
              <a:blipFill>
                <a:blip r:embed="rId4"/>
                <a:stretch>
                  <a:fillRect l="-1734" t="-1786" r="-1734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DE0723A-203F-CC4A-BFF8-788176B07B7F}"/>
              </a:ext>
            </a:extLst>
          </p:cNvPr>
          <p:cNvSpPr txBox="1"/>
          <p:nvPr/>
        </p:nvSpPr>
        <p:spPr>
          <a:xfrm>
            <a:off x="609600" y="3352800"/>
            <a:ext cx="784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Lac operon: Concentration of inducer and permease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5D9EBCE-5457-5E42-8A61-A28C7C1BEF78}"/>
                  </a:ext>
                </a:extLst>
              </p:cNvPr>
              <p:cNvSpPr txBox="1"/>
              <p:nvPr/>
            </p:nvSpPr>
            <p:spPr>
              <a:xfrm>
                <a:off x="2010790" y="3886200"/>
                <a:ext cx="7317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5D9EBCE-5457-5E42-8A61-A28C7C1BE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790" y="3886200"/>
                <a:ext cx="731739" cy="369332"/>
              </a:xfrm>
              <a:prstGeom prst="rect">
                <a:avLst/>
              </a:prstGeom>
              <a:blipFill>
                <a:blip r:embed="rId5"/>
                <a:stretch>
                  <a:fillRect l="-11864" t="-23333" r="-22034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3AF4F2-2413-564A-BA73-4FB71C638CB8}"/>
                  </a:ext>
                </a:extLst>
              </p:cNvPr>
              <p:cNvSpPr txBox="1"/>
              <p:nvPr/>
            </p:nvSpPr>
            <p:spPr>
              <a:xfrm>
                <a:off x="926351" y="3886200"/>
                <a:ext cx="7621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3AF4F2-2413-564A-BA73-4FB71C638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51" y="3886200"/>
                <a:ext cx="762196" cy="369332"/>
              </a:xfrm>
              <a:prstGeom prst="rect">
                <a:avLst/>
              </a:prstGeom>
              <a:blipFill>
                <a:blip r:embed="rId6"/>
                <a:stretch>
                  <a:fillRect l="-13115" t="-23333" r="-21311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747542-4500-7B40-9B2A-41CD005E17CD}"/>
                  </a:ext>
                </a:extLst>
              </p:cNvPr>
              <p:cNvSpPr txBox="1"/>
              <p:nvPr/>
            </p:nvSpPr>
            <p:spPr>
              <a:xfrm>
                <a:off x="609600" y="5538060"/>
                <a:ext cx="15856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747542-4500-7B40-9B2A-41CD005E1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538060"/>
                <a:ext cx="1585690" cy="369332"/>
              </a:xfrm>
              <a:prstGeom prst="rect">
                <a:avLst/>
              </a:prstGeom>
              <a:blipFill>
                <a:blip r:embed="rId7"/>
                <a:stretch>
                  <a:fillRect l="-4000" r="-560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9D377CD-C7C0-4C48-962A-9AA1D88F3ED6}"/>
                  </a:ext>
                </a:extLst>
              </p:cNvPr>
              <p:cNvSpPr txBox="1"/>
              <p:nvPr/>
            </p:nvSpPr>
            <p:spPr>
              <a:xfrm>
                <a:off x="2438400" y="5574268"/>
                <a:ext cx="13423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9D377CD-C7C0-4C48-962A-9AA1D88F3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5574268"/>
                <a:ext cx="1342355" cy="369332"/>
              </a:xfrm>
              <a:prstGeom prst="rect">
                <a:avLst/>
              </a:prstGeom>
              <a:blipFill>
                <a:blip r:embed="rId8"/>
                <a:stretch>
                  <a:fillRect l="-4717" r="-660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49FDFBE-8056-7F4E-948E-2929C56096CF}"/>
                  </a:ext>
                </a:extLst>
              </p:cNvPr>
              <p:cNvSpPr txBox="1"/>
              <p:nvPr/>
            </p:nvSpPr>
            <p:spPr>
              <a:xfrm>
                <a:off x="3064771" y="3886200"/>
                <a:ext cx="669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49FDFBE-8056-7F4E-948E-2929C5609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771" y="3886200"/>
                <a:ext cx="669029" cy="369332"/>
              </a:xfrm>
              <a:prstGeom prst="rect">
                <a:avLst/>
              </a:prstGeom>
              <a:blipFill>
                <a:blip r:embed="rId9"/>
                <a:stretch>
                  <a:fillRect l="-7407" r="-1296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09C292F4-CF80-8749-A166-810D871E92D5}"/>
              </a:ext>
            </a:extLst>
          </p:cNvPr>
          <p:cNvSpPr/>
          <p:nvPr/>
        </p:nvSpPr>
        <p:spPr>
          <a:xfrm>
            <a:off x="1307351" y="469834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29E927A-5AC7-A245-84AB-B3AC46C3344D}"/>
              </a:ext>
            </a:extLst>
          </p:cNvPr>
          <p:cNvSpPr/>
          <p:nvPr/>
        </p:nvSpPr>
        <p:spPr>
          <a:xfrm>
            <a:off x="2678951" y="469834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037A60A-B0EF-9F46-B14A-5297EB9F8454}"/>
              </a:ext>
            </a:extLst>
          </p:cNvPr>
          <p:cNvCxnSpPr>
            <a:stCxn id="23" idx="2"/>
            <a:endCxn id="27" idx="0"/>
          </p:cNvCxnSpPr>
          <p:nvPr/>
        </p:nvCxnSpPr>
        <p:spPr>
          <a:xfrm>
            <a:off x="1307449" y="4255532"/>
            <a:ext cx="334838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EBB449-C74B-5D45-9DF7-B2D8E9F8BFD9}"/>
              </a:ext>
            </a:extLst>
          </p:cNvPr>
          <p:cNvCxnSpPr>
            <a:stCxn id="22" idx="2"/>
            <a:endCxn id="27" idx="0"/>
          </p:cNvCxnSpPr>
          <p:nvPr/>
        </p:nvCxnSpPr>
        <p:spPr>
          <a:xfrm flipH="1">
            <a:off x="1642287" y="4255532"/>
            <a:ext cx="734373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AC8440C-E6B8-A34B-96E9-2B3ADD7DF952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 flipH="1">
            <a:off x="1642287" y="4255532"/>
            <a:ext cx="17569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D6CA533-D1BB-5A4A-85E9-8E31FD0C00DF}"/>
              </a:ext>
            </a:extLst>
          </p:cNvPr>
          <p:cNvCxnSpPr>
            <a:stCxn id="22" idx="2"/>
            <a:endCxn id="28" idx="0"/>
          </p:cNvCxnSpPr>
          <p:nvPr/>
        </p:nvCxnSpPr>
        <p:spPr>
          <a:xfrm>
            <a:off x="2376660" y="4255532"/>
            <a:ext cx="637227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567555-6054-8A4B-AE15-8287D0015ECC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 flipH="1">
            <a:off x="3013887" y="4255532"/>
            <a:ext cx="3853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D383AC3-E005-CF4E-903E-253928B5C45F}"/>
              </a:ext>
            </a:extLst>
          </p:cNvPr>
          <p:cNvCxnSpPr>
            <a:endCxn id="24" idx="0"/>
          </p:cNvCxnSpPr>
          <p:nvPr/>
        </p:nvCxnSpPr>
        <p:spPr>
          <a:xfrm flipH="1">
            <a:off x="1402445" y="5231748"/>
            <a:ext cx="239842" cy="3063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124C8D0-D17F-B840-ABA1-80360ADB5920}"/>
              </a:ext>
            </a:extLst>
          </p:cNvPr>
          <p:cNvCxnSpPr>
            <a:endCxn id="25" idx="0"/>
          </p:cNvCxnSpPr>
          <p:nvPr/>
        </p:nvCxnSpPr>
        <p:spPr>
          <a:xfrm>
            <a:off x="3009891" y="5231748"/>
            <a:ext cx="99687" cy="342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37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22" grpId="0"/>
      <p:bldP spid="23" grpId="0"/>
      <p:bldP spid="24" grpId="0"/>
      <p:bldP spid="25" grpId="0"/>
      <p:bldP spid="26" grpId="0"/>
      <p:bldP spid="27" grpId="0" animBg="1"/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357A4-C48E-1D41-B3A6-3C7726DBD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Differential Equations</a:t>
            </a:r>
            <a:br>
              <a:rPr lang="en-US" dirty="0"/>
            </a:br>
            <a:r>
              <a:rPr lang="en-US" i="1" dirty="0"/>
              <a:t>Initial Value Problem (IVP)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7B06E-3AD0-3243-A89D-C53864ACD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68559"/>
            <a:ext cx="8229600" cy="7620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35E15-68BB-D74D-9679-481183CEAC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3EA963-145D-EE4D-813E-90D140277E5D}"/>
                  </a:ext>
                </a:extLst>
              </p:cNvPr>
              <p:cNvSpPr txBox="1"/>
              <p:nvPr/>
            </p:nvSpPr>
            <p:spPr>
              <a:xfrm>
                <a:off x="2270305" y="2440850"/>
                <a:ext cx="2377895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3EA963-145D-EE4D-813E-90D140277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305" y="2440850"/>
                <a:ext cx="2377895" cy="701218"/>
              </a:xfrm>
              <a:prstGeom prst="rect">
                <a:avLst/>
              </a:prstGeom>
              <a:blipFill>
                <a:blip r:embed="rId2"/>
                <a:stretch>
                  <a:fillRect l="-2128" t="-3636" r="-2128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0E2C03D-FF26-6C49-B5CF-E922B77EF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314700"/>
            <a:ext cx="5168900" cy="3314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A2F3D8-2AC7-884F-B511-DEFBEEA0930E}"/>
              </a:ext>
            </a:extLst>
          </p:cNvPr>
          <p:cNvSpPr txBox="1"/>
          <p:nvPr/>
        </p:nvSpPr>
        <p:spPr>
          <a:xfrm>
            <a:off x="5378912" y="3278060"/>
            <a:ext cx="36126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Graphical solution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Place a point at initial value.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Draw a line with slope equal to the derivative.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981142-6E7C-C04B-83C7-7C0E41BC2E49}"/>
              </a:ext>
            </a:extLst>
          </p:cNvPr>
          <p:cNvSpPr/>
          <p:nvPr/>
        </p:nvSpPr>
        <p:spPr>
          <a:xfrm rot="19788271">
            <a:off x="640340" y="4562142"/>
            <a:ext cx="4586959" cy="3374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8AA804-4371-494A-B319-AB7631506F20}"/>
              </a:ext>
            </a:extLst>
          </p:cNvPr>
          <p:cNvSpPr/>
          <p:nvPr/>
        </p:nvSpPr>
        <p:spPr>
          <a:xfrm>
            <a:off x="959312" y="5953990"/>
            <a:ext cx="85725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A4AFFA-3B05-1B44-9CE0-2EC2A1ABBDB6}"/>
              </a:ext>
            </a:extLst>
          </p:cNvPr>
          <p:cNvSpPr txBox="1"/>
          <p:nvPr/>
        </p:nvSpPr>
        <p:spPr>
          <a:xfrm>
            <a:off x="457200" y="1597562"/>
            <a:ext cx="7188186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b="1" dirty="0"/>
              <a:t>Given</a:t>
            </a:r>
            <a:r>
              <a:rPr lang="en-US" sz="2400" dirty="0"/>
              <a:t> derivative of variables and their initial values.</a:t>
            </a:r>
          </a:p>
          <a:p>
            <a:r>
              <a:rPr lang="en-US" sz="2400" b="1" dirty="0"/>
              <a:t>Find</a:t>
            </a:r>
            <a:r>
              <a:rPr lang="en-US" sz="2400" dirty="0"/>
              <a:t> values of variables over time.</a:t>
            </a:r>
          </a:p>
        </p:txBody>
      </p:sp>
    </p:spTree>
    <p:extLst>
      <p:ext uri="{BB962C8B-B14F-4D97-AF65-F5344CB8AC3E}">
        <p14:creationId xmlns:p14="http://schemas.microsoft.com/office/powerpoint/2010/main" val="163496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15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89AB-3EC0-3C4A-9A8F-82AC34FC3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Elaborate Initial Value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FB859A-A86E-5247-95D4-15D02E23C8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10F6D-6346-2542-A150-760A1DF56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209800"/>
            <a:ext cx="4076700" cy="25654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7390FCA-B44F-5949-85A2-980C2D2A292E}"/>
              </a:ext>
            </a:extLst>
          </p:cNvPr>
          <p:cNvCxnSpPr>
            <a:cxnSpLocks/>
          </p:cNvCxnSpPr>
          <p:nvPr/>
        </p:nvCxnSpPr>
        <p:spPr>
          <a:xfrm flipV="1">
            <a:off x="1905000" y="2971800"/>
            <a:ext cx="228600" cy="444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8FF409-E926-6E42-B70B-84A677E6F9D1}"/>
              </a:ext>
            </a:extLst>
          </p:cNvPr>
          <p:cNvCxnSpPr>
            <a:cxnSpLocks/>
          </p:cNvCxnSpPr>
          <p:nvPr/>
        </p:nvCxnSpPr>
        <p:spPr>
          <a:xfrm flipV="1">
            <a:off x="2362200" y="2209800"/>
            <a:ext cx="228600" cy="304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B7B39A-AC92-7448-9717-0F8A5D0949BC}"/>
              </a:ext>
            </a:extLst>
          </p:cNvPr>
          <p:cNvCxnSpPr/>
          <p:nvPr/>
        </p:nvCxnSpPr>
        <p:spPr>
          <a:xfrm>
            <a:off x="2743200" y="2209800"/>
            <a:ext cx="228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D14FE4-26A7-9D4B-BC00-2E7A555248D2}"/>
              </a:ext>
            </a:extLst>
          </p:cNvPr>
          <p:cNvCxnSpPr/>
          <p:nvPr/>
        </p:nvCxnSpPr>
        <p:spPr>
          <a:xfrm>
            <a:off x="3124200" y="2362200"/>
            <a:ext cx="228600" cy="304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4D32CC9-6537-2948-81DE-EE320D6554FA}"/>
              </a:ext>
            </a:extLst>
          </p:cNvPr>
          <p:cNvCxnSpPr/>
          <p:nvPr/>
        </p:nvCxnSpPr>
        <p:spPr>
          <a:xfrm>
            <a:off x="3581400" y="3124200"/>
            <a:ext cx="228600" cy="533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A24C1F-D971-7A42-9EAC-5C2645770C1C}"/>
              </a:ext>
            </a:extLst>
          </p:cNvPr>
          <p:cNvCxnSpPr/>
          <p:nvPr/>
        </p:nvCxnSpPr>
        <p:spPr>
          <a:xfrm>
            <a:off x="4114800" y="4267200"/>
            <a:ext cx="152400" cy="2413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3DF9DD1-F13E-5941-BC96-66F18D3A0CFA}"/>
              </a:ext>
            </a:extLst>
          </p:cNvPr>
          <p:cNvCxnSpPr>
            <a:cxnSpLocks/>
          </p:cNvCxnSpPr>
          <p:nvPr/>
        </p:nvCxnSpPr>
        <p:spPr>
          <a:xfrm>
            <a:off x="4495800" y="4775200"/>
            <a:ext cx="228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68AC74FA-E825-3D42-A417-CF9763E7D0F8}"/>
              </a:ext>
            </a:extLst>
          </p:cNvPr>
          <p:cNvSpPr/>
          <p:nvPr/>
        </p:nvSpPr>
        <p:spPr>
          <a:xfrm>
            <a:off x="1895475" y="3429000"/>
            <a:ext cx="85725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632CF9-AAB9-C640-8BBE-5298A32A6B4D}"/>
              </a:ext>
            </a:extLst>
          </p:cNvPr>
          <p:cNvSpPr txBox="1"/>
          <p:nvPr/>
        </p:nvSpPr>
        <p:spPr>
          <a:xfrm>
            <a:off x="1268923" y="40502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value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93A3FE2-4FE0-7B4F-B4CA-FA122DD73912}"/>
              </a:ext>
            </a:extLst>
          </p:cNvPr>
          <p:cNvCxnSpPr>
            <a:cxnSpLocks/>
            <a:stCxn id="26" idx="0"/>
            <a:endCxn id="25" idx="4"/>
          </p:cNvCxnSpPr>
          <p:nvPr/>
        </p:nvCxnSpPr>
        <p:spPr>
          <a:xfrm flipV="1">
            <a:off x="1938337" y="3505200"/>
            <a:ext cx="1" cy="545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F438145-1954-4148-9219-8EF2ABE8E6DE}"/>
              </a:ext>
            </a:extLst>
          </p:cNvPr>
          <p:cNvSpPr txBox="1"/>
          <p:nvPr/>
        </p:nvSpPr>
        <p:spPr>
          <a:xfrm>
            <a:off x="3947098" y="5269468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1699EB-1CFA-C348-99B9-D86D095EAC21}"/>
              </a:ext>
            </a:extLst>
          </p:cNvPr>
          <p:cNvCxnSpPr>
            <a:stCxn id="4" idx="0"/>
          </p:cNvCxnSpPr>
          <p:nvPr/>
        </p:nvCxnSpPr>
        <p:spPr>
          <a:xfrm flipV="1">
            <a:off x="4552392" y="4775200"/>
            <a:ext cx="57708" cy="4942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879E3E7-81F6-4B48-B100-2DB1CE507009}"/>
              </a:ext>
            </a:extLst>
          </p:cNvPr>
          <p:cNvSpPr txBox="1"/>
          <p:nvPr/>
        </p:nvSpPr>
        <p:spPr>
          <a:xfrm>
            <a:off x="3399013" y="1709777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Draw the curve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F1AA43B-102C-B944-9AA7-F466180C65C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3505200" y="2079109"/>
            <a:ext cx="762000" cy="7783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8D80D6C-8804-4345-B729-D77A6CA957BA}"/>
              </a:ext>
            </a:extLst>
          </p:cNvPr>
          <p:cNvSpPr/>
          <p:nvPr/>
        </p:nvSpPr>
        <p:spPr>
          <a:xfrm>
            <a:off x="4780992" y="2573376"/>
            <a:ext cx="3276600" cy="24083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3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F0ABEA-2151-DB44-87EA-3FC997EC0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r>
              <a:rPr lang="en-US" dirty="0"/>
              <a:t>G.P.E. Box (Famous Statistician)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239C5-E3EC-E048-9302-8AC3195CD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FCB56-1487-AF4C-8A6F-80E77F5C2E69}"/>
              </a:ext>
            </a:extLst>
          </p:cNvPr>
          <p:cNvSpPr txBox="1"/>
          <p:nvPr/>
        </p:nvSpPr>
        <p:spPr>
          <a:xfrm>
            <a:off x="304800" y="3992940"/>
            <a:ext cx="85763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All models are wrong.</a:t>
            </a:r>
          </a:p>
          <a:p>
            <a:r>
              <a:rPr lang="en-US" sz="4800" b="1" dirty="0"/>
              <a:t>But some models are useful.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3A8A36-116F-3B4A-8D5E-EADF1923C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173540"/>
            <a:ext cx="1968521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9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E85C9-D92B-5442-A21B-E2AD00FC0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 Algorithm for IVP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0CAD3F6-B3BD-204E-BCC6-2E40972F87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505200"/>
                <a:ext cx="8229600" cy="2286000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For t = 0..T-1</a:t>
                </a:r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For n = 0..N</a:t>
                </a:r>
              </a:p>
              <a:p>
                <a:pPr marL="1257300" lvl="2" indent="-457200">
                  <a:buFont typeface="+mj-lt"/>
                  <a:buAutoNum type="arabicPeriod"/>
                </a:pPr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delta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𝑓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,⋯,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</a:p>
              <a:p>
                <a:pPr marL="1257300" lvl="2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+ delta*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𝑑𝑡</m:t>
                    </m:r>
                  </m:oMath>
                </a14:m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0CAD3F6-B3BD-204E-BCC6-2E40972F87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505200"/>
                <a:ext cx="8229600" cy="2286000"/>
              </a:xfrm>
              <a:blipFill>
                <a:blip r:embed="rId2"/>
                <a:stretch>
                  <a:fillRect l="-1543"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6B1B4B-E646-B144-8F79-A21093CEC2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D44E03-00C5-E348-9373-16C42C62AD35}"/>
                  </a:ext>
                </a:extLst>
              </p:cNvPr>
              <p:cNvSpPr txBox="1"/>
              <p:nvPr/>
            </p:nvSpPr>
            <p:spPr>
              <a:xfrm>
                <a:off x="457200" y="1143000"/>
                <a:ext cx="8482643" cy="21103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Given</a:t>
                </a:r>
                <a:r>
                  <a:rPr lang="en-US" sz="2400" dirty="0"/>
                  <a:t>: Differential equations and initial values for </a:t>
                </a:r>
                <a:r>
                  <a:rPr lang="en-US" sz="2400" i="1" dirty="0"/>
                  <a:t>n</a:t>
                </a:r>
                <a:r>
                  <a:rPr lang="en-US" sz="2400" dirty="0"/>
                  <a:t> variables</a:t>
                </a:r>
              </a:p>
              <a:p>
                <a:r>
                  <a:rPr lang="en-US" sz="2400" b="0" dirty="0"/>
                  <a:t>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sz="2400" b="1" dirty="0"/>
              </a:p>
              <a:p>
                <a:endParaRPr lang="en-US" sz="2400" b="1" dirty="0"/>
              </a:p>
              <a:p>
                <a:r>
                  <a:rPr lang="en-US" sz="2400" b="1" dirty="0"/>
                  <a:t>Find</a:t>
                </a:r>
                <a:r>
                  <a:rPr lang="en-US" sz="2400" dirty="0"/>
                  <a:t> Values of variables at time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r>
                  <a:rPr lang="en-US" sz="2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D44E03-00C5-E348-9373-16C42C62A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143000"/>
                <a:ext cx="8482643" cy="2110386"/>
              </a:xfrm>
              <a:prstGeom prst="rect">
                <a:avLst/>
              </a:prstGeom>
              <a:blipFill>
                <a:blip r:embed="rId3"/>
                <a:stretch>
                  <a:fillRect l="-1198" t="-2395" r="-150" b="-2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181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AFA72-C093-A74F-809D-044F7361B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Portrait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6A9F6-049A-F34D-86B0-C92435CC6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6096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Geometric representation of how variables change.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8098C-98C4-9348-84DC-B6FB93EDC0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33F14C-4628-0A4E-AFAB-F0A164B16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08464"/>
            <a:ext cx="7759082" cy="333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44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C4AB-4B73-AC4B-A304-90BDE2073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Portrait For lac Operon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3CC28-0437-B949-85E2-E01BFE3C8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138D7-6534-054A-BD67-93F2A39C3507}"/>
                  </a:ext>
                </a:extLst>
              </p:cNvPr>
              <p:cNvSpPr txBox="1"/>
              <p:nvPr/>
            </p:nvSpPr>
            <p:spPr>
              <a:xfrm>
                <a:off x="609600" y="1066800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138D7-6534-054A-BD67-93F2A39C3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066800"/>
                <a:ext cx="4006353" cy="701218"/>
              </a:xfrm>
              <a:prstGeom prst="rect">
                <a:avLst/>
              </a:prstGeom>
              <a:blipFill>
                <a:blip r:embed="rId2"/>
                <a:stretch>
                  <a:fillRect l="-1270" t="-3636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FD9CD-852C-284D-B74C-18E8B89B27EB}"/>
                  </a:ext>
                </a:extLst>
              </p:cNvPr>
              <p:cNvSpPr txBox="1"/>
              <p:nvPr/>
            </p:nvSpPr>
            <p:spPr>
              <a:xfrm>
                <a:off x="5638800" y="1023336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FD9CD-852C-284D-B74C-18E8B89B2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023336"/>
                <a:ext cx="2195986" cy="701218"/>
              </a:xfrm>
              <a:prstGeom prst="rect">
                <a:avLst/>
              </a:prstGeom>
              <a:blipFill>
                <a:blip r:embed="rId3"/>
                <a:stretch>
                  <a:fillRect l="-2312" t="-3571" r="-115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7F86E4-DE5E-5041-B584-7090C791EA27}"/>
                  </a:ext>
                </a:extLst>
              </p:cNvPr>
              <p:cNvSpPr txBox="1"/>
              <p:nvPr/>
            </p:nvSpPr>
            <p:spPr>
              <a:xfrm>
                <a:off x="1371600" y="6047601"/>
                <a:ext cx="258327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7F86E4-DE5E-5041-B584-7090C791E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6047601"/>
                <a:ext cx="2583271" cy="246221"/>
              </a:xfrm>
              <a:prstGeom prst="rect">
                <a:avLst/>
              </a:prstGeom>
              <a:blipFill>
                <a:blip r:embed="rId4"/>
                <a:stretch>
                  <a:fillRect l="-493" r="-493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2B95163-B947-4441-B160-B319C8EA2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186184"/>
            <a:ext cx="4114800" cy="2937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32BBF5-8579-794A-90A7-3F1F28F88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4875" y="2186184"/>
            <a:ext cx="4094325" cy="299541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0A4230D-A966-7C41-BD4D-409FA887FCFE}"/>
              </a:ext>
            </a:extLst>
          </p:cNvPr>
          <p:cNvSpPr/>
          <p:nvPr/>
        </p:nvSpPr>
        <p:spPr>
          <a:xfrm>
            <a:off x="1600200" y="3200400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0E444C-26F6-5E49-9DAC-CBF057D5ACE6}"/>
              </a:ext>
            </a:extLst>
          </p:cNvPr>
          <p:cNvSpPr/>
          <p:nvPr/>
        </p:nvSpPr>
        <p:spPr>
          <a:xfrm>
            <a:off x="5562600" y="3886200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22AAC6-97AB-CF40-967E-4D24AE7C2991}"/>
              </a:ext>
            </a:extLst>
          </p:cNvPr>
          <p:cNvSpPr txBox="1"/>
          <p:nvPr/>
        </p:nvSpPr>
        <p:spPr>
          <a:xfrm>
            <a:off x="2819400" y="5174673"/>
            <a:ext cx="4314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Fixed point</a:t>
            </a:r>
            <a:r>
              <a:rPr lang="en-US" dirty="0"/>
              <a:t>: All derivatives are 0.</a:t>
            </a:r>
          </a:p>
          <a:p>
            <a:r>
              <a:rPr lang="en-US" b="1" dirty="0"/>
              <a:t>Stable fixed point</a:t>
            </a:r>
            <a:r>
              <a:rPr lang="en-US" dirty="0"/>
              <a:t>: Stays at fixed point. </a:t>
            </a:r>
          </a:p>
        </p:txBody>
      </p:sp>
    </p:spTree>
    <p:extLst>
      <p:ext uri="{BB962C8B-B14F-4D97-AF65-F5344CB8AC3E}">
        <p14:creationId xmlns:p14="http://schemas.microsoft.com/office/powerpoint/2010/main" val="59862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03838-369E-EA45-8A7E-9AC4BBAE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Fixed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0988A-5D29-EB4D-8C57-92B11CAD9A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C80FBC-560C-AE47-A905-51FCA4DBB091}"/>
                  </a:ext>
                </a:extLst>
              </p:cNvPr>
              <p:cNvSpPr txBox="1"/>
              <p:nvPr/>
            </p:nvSpPr>
            <p:spPr>
              <a:xfrm>
                <a:off x="675393" y="2194382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C80FBC-560C-AE47-A905-51FCA4DBB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3" y="2194382"/>
                <a:ext cx="4006353" cy="701218"/>
              </a:xfrm>
              <a:prstGeom prst="rect">
                <a:avLst/>
              </a:prstGeom>
              <a:blipFill>
                <a:blip r:embed="rId2"/>
                <a:stretch>
                  <a:fillRect l="-946" t="-178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F0341-E7D7-354F-AB09-40B0D91D17B4}"/>
                  </a:ext>
                </a:extLst>
              </p:cNvPr>
              <p:cNvSpPr txBox="1"/>
              <p:nvPr/>
            </p:nvSpPr>
            <p:spPr>
              <a:xfrm>
                <a:off x="5766914" y="2194382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F0341-E7D7-354F-AB09-40B0D91D1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914" y="2194382"/>
                <a:ext cx="2195986" cy="701218"/>
              </a:xfrm>
              <a:prstGeom prst="rect">
                <a:avLst/>
              </a:prstGeom>
              <a:blipFill>
                <a:blip r:embed="rId3"/>
                <a:stretch>
                  <a:fillRect l="-1724" t="-1786" r="-114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3708DE-B1F6-5F4A-91FA-5F0A3E551971}"/>
                  </a:ext>
                </a:extLst>
              </p:cNvPr>
              <p:cNvSpPr txBox="1"/>
              <p:nvPr/>
            </p:nvSpPr>
            <p:spPr>
              <a:xfrm>
                <a:off x="777969" y="3867090"/>
                <a:ext cx="2117631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3708DE-B1F6-5F4A-91FA-5F0A3E551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969" y="3867090"/>
                <a:ext cx="2117631" cy="701410"/>
              </a:xfrm>
              <a:prstGeom prst="rect">
                <a:avLst/>
              </a:prstGeom>
              <a:blipFill>
                <a:blip r:embed="rId4"/>
                <a:stretch>
                  <a:fillRect l="-1190" t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31D2D7-C5FE-6A43-8D2F-50A8DBA073A6}"/>
                  </a:ext>
                </a:extLst>
              </p:cNvPr>
              <p:cNvSpPr txBox="1"/>
              <p:nvPr/>
            </p:nvSpPr>
            <p:spPr>
              <a:xfrm>
                <a:off x="5787696" y="3863447"/>
                <a:ext cx="1335301" cy="6324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31D2D7-C5FE-6A43-8D2F-50A8DBA07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696" y="3863447"/>
                <a:ext cx="1335301" cy="632417"/>
              </a:xfrm>
              <a:prstGeom prst="rect">
                <a:avLst/>
              </a:prstGeom>
              <a:blipFill>
                <a:blip r:embed="rId5"/>
                <a:stretch>
                  <a:fillRect l="-4762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5F2E22C-DEF9-224C-862D-1D32D043E79A}"/>
              </a:ext>
            </a:extLst>
          </p:cNvPr>
          <p:cNvSpPr txBox="1"/>
          <p:nvPr/>
        </p:nvSpPr>
        <p:spPr>
          <a:xfrm>
            <a:off x="597552" y="1062335"/>
            <a:ext cx="6793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Solve for variable values when derivatives are 0.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3AC385-1DD3-7845-85A8-92BB0A4577C7}"/>
              </a:ext>
            </a:extLst>
          </p:cNvPr>
          <p:cNvSpPr txBox="1"/>
          <p:nvPr/>
        </p:nvSpPr>
        <p:spPr>
          <a:xfrm>
            <a:off x="597552" y="1669702"/>
            <a:ext cx="2730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lac operon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1EAA1-5B21-144C-8FF3-8DA0141A896F}"/>
                  </a:ext>
                </a:extLst>
              </p:cNvPr>
              <p:cNvSpPr txBox="1"/>
              <p:nvPr/>
            </p:nvSpPr>
            <p:spPr>
              <a:xfrm>
                <a:off x="609600" y="3059668"/>
                <a:ext cx="36335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1EAA1-5B21-144C-8FF3-8DA0141A8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059668"/>
                <a:ext cx="3633559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04BC5D-A92F-ED4B-BB10-13A0267D0BD3}"/>
                  </a:ext>
                </a:extLst>
              </p:cNvPr>
              <p:cNvSpPr txBox="1"/>
              <p:nvPr/>
            </p:nvSpPr>
            <p:spPr>
              <a:xfrm>
                <a:off x="5701121" y="3124200"/>
                <a:ext cx="19897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04BC5D-A92F-ED4B-BB10-13A0267D0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121" y="3124200"/>
                <a:ext cx="1989712" cy="369332"/>
              </a:xfrm>
              <a:prstGeom prst="rect">
                <a:avLst/>
              </a:prstGeom>
              <a:blipFill>
                <a:blip r:embed="rId7"/>
                <a:stretch>
                  <a:fillRect l="-1899" r="-126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2241BD3-B02B-3A49-85AB-E8C7177927D0}"/>
              </a:ext>
            </a:extLst>
          </p:cNvPr>
          <p:cNvSpPr txBox="1"/>
          <p:nvPr/>
        </p:nvSpPr>
        <p:spPr>
          <a:xfrm>
            <a:off x="685800" y="4876800"/>
            <a:ext cx="2505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For the values used: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0528BC-DE84-4146-AEFA-7884DC62708F}"/>
                  </a:ext>
                </a:extLst>
              </p:cNvPr>
              <p:cNvSpPr txBox="1"/>
              <p:nvPr/>
            </p:nvSpPr>
            <p:spPr>
              <a:xfrm>
                <a:off x="1066800" y="5322332"/>
                <a:ext cx="13955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0528BC-DE84-4146-AEFA-7884DC627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5322332"/>
                <a:ext cx="1395575" cy="369332"/>
              </a:xfrm>
              <a:prstGeom prst="rect">
                <a:avLst/>
              </a:prstGeom>
              <a:blipFill>
                <a:blip r:embed="rId8"/>
                <a:stretch>
                  <a:fillRect l="-454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42EBBD-54E7-344E-B70F-B6E25B05595D}"/>
                  </a:ext>
                </a:extLst>
              </p:cNvPr>
              <p:cNvSpPr txBox="1"/>
              <p:nvPr/>
            </p:nvSpPr>
            <p:spPr>
              <a:xfrm>
                <a:off x="2825560" y="5322332"/>
                <a:ext cx="1322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42EBBD-54E7-344E-B70F-B6E25B055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560" y="5322332"/>
                <a:ext cx="1322157" cy="369332"/>
              </a:xfrm>
              <a:prstGeom prst="rect">
                <a:avLst/>
              </a:prstGeom>
              <a:blipFill>
                <a:blip r:embed="rId9"/>
                <a:stretch>
                  <a:fillRect l="-3774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1A88FD9-5F3F-E64D-800E-651AA448D726}"/>
              </a:ext>
            </a:extLst>
          </p:cNvPr>
          <p:cNvSpPr txBox="1"/>
          <p:nvPr/>
        </p:nvSpPr>
        <p:spPr>
          <a:xfrm>
            <a:off x="730422" y="3610524"/>
            <a:ext cx="1098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Solving:</a:t>
            </a:r>
          </a:p>
        </p:txBody>
      </p:sp>
    </p:spTree>
    <p:extLst>
      <p:ext uri="{BB962C8B-B14F-4D97-AF65-F5344CB8AC3E}">
        <p14:creationId xmlns:p14="http://schemas.microsoft.com/office/powerpoint/2010/main" val="243216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  <p:bldP spid="12" grpId="0"/>
      <p:bldP spid="15" grpId="0"/>
      <p:bldP spid="16" grpId="0"/>
      <p:bldP spid="17" grpId="0"/>
      <p:bldP spid="19" grpId="0"/>
      <p:bldP spid="20" grpId="0"/>
      <p:bldP spid="21" grpId="0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C4AB-4B73-AC4B-A304-90BDE2073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62184"/>
          </a:xfrm>
        </p:spPr>
        <p:txBody>
          <a:bodyPr/>
          <a:lstStyle/>
          <a:p>
            <a:r>
              <a:rPr lang="en-US" sz="3200" dirty="0"/>
              <a:t>Relating Steady Calculations to Phase Portrait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3CC28-0437-B949-85E2-E01BFE3C8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B95163-B947-4441-B160-B319C8EA2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47800"/>
            <a:ext cx="4114800" cy="2937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32BBF5-8579-794A-90A7-3F1F28F88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875" y="1447800"/>
            <a:ext cx="4094325" cy="299541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0A4230D-A966-7C41-BD4D-409FA887FCFE}"/>
              </a:ext>
            </a:extLst>
          </p:cNvPr>
          <p:cNvSpPr/>
          <p:nvPr/>
        </p:nvSpPr>
        <p:spPr>
          <a:xfrm>
            <a:off x="1600200" y="2462016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0E444C-26F6-5E49-9DAC-CBF057D5ACE6}"/>
              </a:ext>
            </a:extLst>
          </p:cNvPr>
          <p:cNvSpPr/>
          <p:nvPr/>
        </p:nvSpPr>
        <p:spPr>
          <a:xfrm>
            <a:off x="5562600" y="3147816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DF0C37-F628-314F-849E-A59F51A33E82}"/>
                  </a:ext>
                </a:extLst>
              </p:cNvPr>
              <p:cNvSpPr txBox="1"/>
              <p:nvPr/>
            </p:nvSpPr>
            <p:spPr>
              <a:xfrm>
                <a:off x="838200" y="4648200"/>
                <a:ext cx="2198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=3.0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DF0C37-F628-314F-849E-A59F51A33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48200"/>
                <a:ext cx="2198102" cy="369332"/>
              </a:xfrm>
              <a:prstGeom prst="rect">
                <a:avLst/>
              </a:prstGeom>
              <a:blipFill>
                <a:blip r:embed="rId4"/>
                <a:stretch>
                  <a:fillRect l="-2299" r="-229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F3C5D3-3095-5644-821E-C86578D746FD}"/>
                  </a:ext>
                </a:extLst>
              </p:cNvPr>
              <p:cNvSpPr txBox="1"/>
              <p:nvPr/>
            </p:nvSpPr>
            <p:spPr>
              <a:xfrm>
                <a:off x="847116" y="5093732"/>
                <a:ext cx="2124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=6.0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F3C5D3-3095-5644-821E-C86578D74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116" y="5093732"/>
                <a:ext cx="2124684" cy="369332"/>
              </a:xfrm>
              <a:prstGeom prst="rect">
                <a:avLst/>
              </a:prstGeom>
              <a:blipFill>
                <a:blip r:embed="rId5"/>
                <a:stretch>
                  <a:fillRect l="-2381" r="-238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C57AB0-D406-0F45-BA6B-1C1201387D8C}"/>
                  </a:ext>
                </a:extLst>
              </p:cNvPr>
              <p:cNvSpPr txBox="1"/>
              <p:nvPr/>
            </p:nvSpPr>
            <p:spPr>
              <a:xfrm>
                <a:off x="5334000" y="4659868"/>
                <a:ext cx="2198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=1.5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C57AB0-D406-0F45-BA6B-1C1201387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4659868"/>
                <a:ext cx="2198102" cy="369332"/>
              </a:xfrm>
              <a:prstGeom prst="rect">
                <a:avLst/>
              </a:prstGeom>
              <a:blipFill>
                <a:blip r:embed="rId6"/>
                <a:stretch>
                  <a:fillRect l="-2890" r="-231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7F4349-F7DF-9845-A4DF-859444266A16}"/>
                  </a:ext>
                </a:extLst>
              </p:cNvPr>
              <p:cNvSpPr txBox="1"/>
              <p:nvPr/>
            </p:nvSpPr>
            <p:spPr>
              <a:xfrm>
                <a:off x="5342916" y="5105400"/>
                <a:ext cx="2124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=3.0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7F4349-F7DF-9845-A4DF-859444266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916" y="5105400"/>
                <a:ext cx="2124684" cy="369332"/>
              </a:xfrm>
              <a:prstGeom prst="rect">
                <a:avLst/>
              </a:prstGeom>
              <a:blipFill>
                <a:blip r:embed="rId7"/>
                <a:stretch>
                  <a:fillRect l="-2381" r="-238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663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/>
      <p:bldP spid="18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01A8B-FB73-8D49-B192-960AC42A4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Differential Equations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F8881F-29DD-1441-9CD3-800B8A82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3124201"/>
          </a:xfrm>
        </p:spPr>
        <p:txBody>
          <a:bodyPr/>
          <a:lstStyle/>
          <a:p>
            <a:r>
              <a:rPr lang="en-US" sz="2800" dirty="0"/>
              <a:t>Ordinary differential equations</a:t>
            </a:r>
          </a:p>
          <a:p>
            <a:pPr lvl="1"/>
            <a:r>
              <a:rPr lang="en-US" sz="2400" dirty="0"/>
              <a:t>Only take derivative with respect to a single variable (e.g., time)</a:t>
            </a:r>
          </a:p>
          <a:p>
            <a:pPr lvl="1"/>
            <a:r>
              <a:rPr lang="en-US" sz="2400" dirty="0"/>
              <a:t>Partial differential equations have derivatives with respect to many variables</a:t>
            </a:r>
          </a:p>
          <a:p>
            <a:r>
              <a:rPr lang="en-US" sz="2800" dirty="0"/>
              <a:t>Linear differential equations</a:t>
            </a:r>
          </a:p>
          <a:p>
            <a:pPr lvl="1"/>
            <a:r>
              <a:rPr lang="en-US" sz="2400" dirty="0"/>
              <a:t>No products (or other functions) of variables being differentiated</a:t>
            </a:r>
          </a:p>
          <a:p>
            <a:pPr lvl="1"/>
            <a:r>
              <a:rPr lang="en-US" sz="2400" dirty="0"/>
              <a:t>We mostly have non-linear, ordinary differential equations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031C9D-B329-0D4E-94C1-51273C07A7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EF90E9-D9C1-1F4E-9B96-AC6659FC6758}"/>
                  </a:ext>
                </a:extLst>
              </p:cNvPr>
              <p:cNvSpPr txBox="1"/>
              <p:nvPr/>
            </p:nvSpPr>
            <p:spPr>
              <a:xfrm>
                <a:off x="609600" y="5089982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EF90E9-D9C1-1F4E-9B96-AC6659FC6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089982"/>
                <a:ext cx="4006353" cy="701218"/>
              </a:xfrm>
              <a:prstGeom prst="rect">
                <a:avLst/>
              </a:prstGeom>
              <a:blipFill>
                <a:blip r:embed="rId2"/>
                <a:stretch>
                  <a:fillRect l="-1270" t="-178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AB849B-F744-DF43-B8D1-4DF7648C1AA9}"/>
                  </a:ext>
                </a:extLst>
              </p:cNvPr>
              <p:cNvSpPr txBox="1"/>
              <p:nvPr/>
            </p:nvSpPr>
            <p:spPr>
              <a:xfrm>
                <a:off x="5701121" y="5089982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AB849B-F744-DF43-B8D1-4DF7648C1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121" y="5089982"/>
                <a:ext cx="2195986" cy="701218"/>
              </a:xfrm>
              <a:prstGeom prst="rect">
                <a:avLst/>
              </a:prstGeom>
              <a:blipFill>
                <a:blip r:embed="rId3"/>
                <a:stretch>
                  <a:fillRect l="-1724" t="-1786" r="-114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689868A3-3B59-B341-A9A7-56EF22B95855}"/>
              </a:ext>
            </a:extLst>
          </p:cNvPr>
          <p:cNvSpPr/>
          <p:nvPr/>
        </p:nvSpPr>
        <p:spPr>
          <a:xfrm>
            <a:off x="2667000" y="5257801"/>
            <a:ext cx="1066800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A911-08A4-2144-AB9D-4F23FD15C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800"/>
            <a:ext cx="8686800" cy="838200"/>
          </a:xfrm>
        </p:spPr>
        <p:txBody>
          <a:bodyPr/>
          <a:lstStyle/>
          <a:p>
            <a:r>
              <a:rPr lang="en-US" sz="3200" dirty="0"/>
              <a:t>Differential Equations for Chemical Reactions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ADF4D7-7705-6B4F-B858-35B41FAA6E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DF87DF-B6EA-274C-9B77-2F94A18371B2}"/>
                  </a:ext>
                </a:extLst>
              </p:cNvPr>
              <p:cNvSpPr txBox="1"/>
              <p:nvPr/>
            </p:nvSpPr>
            <p:spPr>
              <a:xfrm>
                <a:off x="533400" y="1752600"/>
                <a:ext cx="13826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DF87DF-B6EA-274C-9B77-2F94A1837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752600"/>
                <a:ext cx="1382623" cy="553998"/>
              </a:xfrm>
              <a:prstGeom prst="rect">
                <a:avLst/>
              </a:prstGeom>
              <a:blipFill>
                <a:blip r:embed="rId2"/>
                <a:stretch>
                  <a:fillRect l="-5455" r="-454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816309-D7D9-FC4F-B52D-3A36FAAFE701}"/>
                  </a:ext>
                </a:extLst>
              </p:cNvPr>
              <p:cNvSpPr txBox="1"/>
              <p:nvPr/>
            </p:nvSpPr>
            <p:spPr>
              <a:xfrm>
                <a:off x="533400" y="2685534"/>
                <a:ext cx="222843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816309-D7D9-FC4F-B52D-3A36FAAFE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685534"/>
                <a:ext cx="2228431" cy="553998"/>
              </a:xfrm>
              <a:prstGeom prst="rect">
                <a:avLst/>
              </a:prstGeom>
              <a:blipFill>
                <a:blip r:embed="rId3"/>
                <a:stretch>
                  <a:fillRect l="-3409" r="-2841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1AE82E-B98F-F84E-BB82-103521821C0A}"/>
                  </a:ext>
                </a:extLst>
              </p:cNvPr>
              <p:cNvSpPr txBox="1"/>
              <p:nvPr/>
            </p:nvSpPr>
            <p:spPr>
              <a:xfrm>
                <a:off x="533400" y="3618468"/>
                <a:ext cx="222843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1AE82E-B98F-F84E-BB82-103521821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618468"/>
                <a:ext cx="2228431" cy="553998"/>
              </a:xfrm>
              <a:prstGeom prst="rect">
                <a:avLst/>
              </a:prstGeom>
              <a:blipFill>
                <a:blip r:embed="rId4"/>
                <a:stretch>
                  <a:fillRect l="-3409" r="-284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2D8E36-47EB-4A46-9FF2-7D334432B0F3}"/>
                  </a:ext>
                </a:extLst>
              </p:cNvPr>
              <p:cNvSpPr txBox="1"/>
              <p:nvPr/>
            </p:nvSpPr>
            <p:spPr>
              <a:xfrm>
                <a:off x="533400" y="4551402"/>
                <a:ext cx="311078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2D8E36-47EB-4A46-9FF2-7D334432B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551402"/>
                <a:ext cx="3110788" cy="553998"/>
              </a:xfrm>
              <a:prstGeom prst="rect">
                <a:avLst/>
              </a:prstGeom>
              <a:blipFill>
                <a:blip r:embed="rId5"/>
                <a:stretch>
                  <a:fillRect l="-2033" r="-162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A7A3CCC-08A9-E042-8C98-5F37CFEAFECF}"/>
              </a:ext>
            </a:extLst>
          </p:cNvPr>
          <p:cNvSpPr txBox="1"/>
          <p:nvPr/>
        </p:nvSpPr>
        <p:spPr>
          <a:xfrm>
            <a:off x="3847466" y="1295400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Kinetics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6DB8E3-CF9B-8344-B0B2-425341279D98}"/>
              </a:ext>
            </a:extLst>
          </p:cNvPr>
          <p:cNvSpPr txBox="1"/>
          <p:nvPr/>
        </p:nvSpPr>
        <p:spPr>
          <a:xfrm>
            <a:off x="636704" y="1286393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4E6EC2-FE06-C54F-93D3-CCDD0CE7E847}"/>
                  </a:ext>
                </a:extLst>
              </p:cNvPr>
              <p:cNvSpPr txBox="1"/>
              <p:nvPr/>
            </p:nvSpPr>
            <p:spPr>
              <a:xfrm>
                <a:off x="6356031" y="1757274"/>
                <a:ext cx="1459374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4E6EC2-FE06-C54F-93D3-CCDD0CE7E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031" y="1757274"/>
                <a:ext cx="1459374" cy="701218"/>
              </a:xfrm>
              <a:prstGeom prst="rect">
                <a:avLst/>
              </a:prstGeom>
              <a:blipFill>
                <a:blip r:embed="rId6"/>
                <a:stretch>
                  <a:fillRect l="-3448" t="-1754" r="-4310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0D7DF2-DB91-BF4C-9115-DDCA07225CC0}"/>
                  </a:ext>
                </a:extLst>
              </p:cNvPr>
              <p:cNvSpPr txBox="1"/>
              <p:nvPr/>
            </p:nvSpPr>
            <p:spPr>
              <a:xfrm>
                <a:off x="3999866" y="1795686"/>
                <a:ext cx="5293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0D7DF2-DB91-BF4C-9115-DDCA07225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866" y="1795686"/>
                <a:ext cx="529312" cy="430887"/>
              </a:xfrm>
              <a:prstGeom prst="rect">
                <a:avLst/>
              </a:prstGeom>
              <a:blipFill>
                <a:blip r:embed="rId7"/>
                <a:stretch>
                  <a:fillRect l="-13953" r="-11628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F3322B8-DC62-664B-A451-702432617E2F}"/>
              </a:ext>
            </a:extLst>
          </p:cNvPr>
          <p:cNvSpPr txBox="1"/>
          <p:nvPr/>
        </p:nvSpPr>
        <p:spPr>
          <a:xfrm>
            <a:off x="6324600" y="990600"/>
            <a:ext cx="15215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Differential</a:t>
            </a:r>
          </a:p>
          <a:p>
            <a:pPr algn="ctr"/>
            <a:r>
              <a:rPr lang="en-US" sz="2000" b="1" dirty="0"/>
              <a:t>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C9C319-23DB-6145-A88B-BE2FEF9B993C}"/>
                  </a:ext>
                </a:extLst>
              </p:cNvPr>
              <p:cNvSpPr txBox="1"/>
              <p:nvPr/>
            </p:nvSpPr>
            <p:spPr>
              <a:xfrm>
                <a:off x="3999866" y="3710801"/>
                <a:ext cx="5293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C9C319-23DB-6145-A88B-BE2FEF9B9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866" y="3710801"/>
                <a:ext cx="529312" cy="430887"/>
              </a:xfrm>
              <a:prstGeom prst="rect">
                <a:avLst/>
              </a:prstGeom>
              <a:blipFill>
                <a:blip r:embed="rId7"/>
                <a:stretch>
                  <a:fillRect l="-13953" r="-11628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236B156-3C26-5248-B313-028FF5EBD6D1}"/>
                  </a:ext>
                </a:extLst>
              </p:cNvPr>
              <p:cNvSpPr txBox="1"/>
              <p:nvPr/>
            </p:nvSpPr>
            <p:spPr>
              <a:xfrm>
                <a:off x="3984876" y="2753243"/>
                <a:ext cx="7710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𝑘𝐴𝐵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236B156-3C26-5248-B313-028FF5EBD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876" y="2753243"/>
                <a:ext cx="771045" cy="430887"/>
              </a:xfrm>
              <a:prstGeom prst="rect">
                <a:avLst/>
              </a:prstGeom>
              <a:blipFill>
                <a:blip r:embed="rId8"/>
                <a:stretch>
                  <a:fillRect l="-9836" r="-8197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89F4C47-6538-9D4A-93C3-30E87FF9D9A2}"/>
                  </a:ext>
                </a:extLst>
              </p:cNvPr>
              <p:cNvSpPr txBox="1"/>
              <p:nvPr/>
            </p:nvSpPr>
            <p:spPr>
              <a:xfrm>
                <a:off x="3944904" y="4668359"/>
                <a:ext cx="7710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𝑘𝐴𝐵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89F4C47-6538-9D4A-93C3-30E87FF9D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904" y="4668359"/>
                <a:ext cx="771045" cy="430887"/>
              </a:xfrm>
              <a:prstGeom prst="rect">
                <a:avLst/>
              </a:prstGeom>
              <a:blipFill>
                <a:blip r:embed="rId9"/>
                <a:stretch>
                  <a:fillRect l="-9836" r="-8197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DB43757-5584-5046-AFAF-ECBF6F4BF621}"/>
                  </a:ext>
                </a:extLst>
              </p:cNvPr>
              <p:cNvSpPr txBox="1"/>
              <p:nvPr/>
            </p:nvSpPr>
            <p:spPr>
              <a:xfrm>
                <a:off x="6356031" y="3649204"/>
                <a:ext cx="1459374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DB43757-5584-5046-AFAF-ECBF6F4BF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031" y="3649204"/>
                <a:ext cx="1459374" cy="701218"/>
              </a:xfrm>
              <a:prstGeom prst="rect">
                <a:avLst/>
              </a:prstGeom>
              <a:blipFill>
                <a:blip r:embed="rId10"/>
                <a:stretch>
                  <a:fillRect l="-3448" t="-1754" r="-431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794DF6-2F12-8549-A818-1A3721AEEA4A}"/>
                  </a:ext>
                </a:extLst>
              </p:cNvPr>
              <p:cNvSpPr txBox="1"/>
              <p:nvPr/>
            </p:nvSpPr>
            <p:spPr>
              <a:xfrm>
                <a:off x="6356031" y="2651582"/>
                <a:ext cx="2454967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𝑑𝐵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𝑘𝐴𝐵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794DF6-2F12-8549-A818-1A3721AEE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031" y="2651582"/>
                <a:ext cx="2454967" cy="701218"/>
              </a:xfrm>
              <a:prstGeom prst="rect">
                <a:avLst/>
              </a:prstGeom>
              <a:blipFill>
                <a:blip r:embed="rId11"/>
                <a:stretch>
                  <a:fillRect l="-2051" t="-1786" r="-153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47B86DC-C2E1-E84B-A8FD-6D8D95140101}"/>
                  </a:ext>
                </a:extLst>
              </p:cNvPr>
              <p:cNvSpPr txBox="1"/>
              <p:nvPr/>
            </p:nvSpPr>
            <p:spPr>
              <a:xfrm>
                <a:off x="6356031" y="4551402"/>
                <a:ext cx="2454967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𝑑𝐵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𝑘𝐴𝐵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47B86DC-C2E1-E84B-A8FD-6D8D95140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031" y="4551402"/>
                <a:ext cx="2454967" cy="701218"/>
              </a:xfrm>
              <a:prstGeom prst="rect">
                <a:avLst/>
              </a:prstGeom>
              <a:blipFill>
                <a:blip r:embed="rId12"/>
                <a:stretch>
                  <a:fillRect l="-2051" t="-1754" r="-1538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913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9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94AA5-3A89-3A44-88D7-928BA4FAA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Concentrations Change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56B599-EAC7-324C-BBBA-5CB0FA67B5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F2E13F-A572-494B-AF14-E83B6D71A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565" y="2692400"/>
            <a:ext cx="5676900" cy="3784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DF3795-E173-E843-835D-98EE71787836}"/>
                  </a:ext>
                </a:extLst>
              </p:cNvPr>
              <p:cNvSpPr txBox="1"/>
              <p:nvPr/>
            </p:nvSpPr>
            <p:spPr>
              <a:xfrm>
                <a:off x="1143000" y="1886992"/>
                <a:ext cx="13826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DF3795-E173-E843-835D-98EE71787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886992"/>
                <a:ext cx="1382623" cy="553998"/>
              </a:xfrm>
              <a:prstGeom prst="rect">
                <a:avLst/>
              </a:prstGeom>
              <a:blipFill>
                <a:blip r:embed="rId3"/>
                <a:stretch>
                  <a:fillRect l="-5455" r="-4545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413FE0-ABC4-884A-B591-1910B00B908D}"/>
                  </a:ext>
                </a:extLst>
              </p:cNvPr>
              <p:cNvSpPr txBox="1"/>
              <p:nvPr/>
            </p:nvSpPr>
            <p:spPr>
              <a:xfrm>
                <a:off x="5486400" y="1813382"/>
                <a:ext cx="1459374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413FE0-ABC4-884A-B591-1910B00B9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1813382"/>
                <a:ext cx="1459374" cy="701218"/>
              </a:xfrm>
              <a:prstGeom prst="rect">
                <a:avLst/>
              </a:prstGeom>
              <a:blipFill>
                <a:blip r:embed="rId4"/>
                <a:stretch>
                  <a:fillRect l="-4348" t="-1786" r="-347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2C56F9-56FD-2141-AB71-77876CEFB3C5}"/>
                  </a:ext>
                </a:extLst>
              </p:cNvPr>
              <p:cNvSpPr txBox="1"/>
              <p:nvPr/>
            </p:nvSpPr>
            <p:spPr>
              <a:xfrm>
                <a:off x="3657600" y="1948548"/>
                <a:ext cx="5293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2C56F9-56FD-2141-AB71-77876CEFB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1948548"/>
                <a:ext cx="529312" cy="430887"/>
              </a:xfrm>
              <a:prstGeom prst="rect">
                <a:avLst/>
              </a:prstGeom>
              <a:blipFill>
                <a:blip r:embed="rId5"/>
                <a:stretch>
                  <a:fillRect l="-16667" r="-11905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A3626DF-5EB0-284A-986D-63AC98B1AB27}"/>
              </a:ext>
            </a:extLst>
          </p:cNvPr>
          <p:cNvSpPr txBox="1"/>
          <p:nvPr/>
        </p:nvSpPr>
        <p:spPr>
          <a:xfrm>
            <a:off x="3505200" y="1219200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Kinetics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FC4F55-6987-604A-9F4F-9B8E5F348419}"/>
              </a:ext>
            </a:extLst>
          </p:cNvPr>
          <p:cNvSpPr txBox="1"/>
          <p:nvPr/>
        </p:nvSpPr>
        <p:spPr>
          <a:xfrm>
            <a:off x="1322504" y="1133993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B2E134-1101-0C46-8382-03BE68FE8A3E}"/>
              </a:ext>
            </a:extLst>
          </p:cNvPr>
          <p:cNvSpPr txBox="1"/>
          <p:nvPr/>
        </p:nvSpPr>
        <p:spPr>
          <a:xfrm>
            <a:off x="5486400" y="1044714"/>
            <a:ext cx="15215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Differential</a:t>
            </a:r>
          </a:p>
          <a:p>
            <a:pPr algn="ctr"/>
            <a:r>
              <a:rPr lang="en-US" sz="2000" b="1" dirty="0"/>
              <a:t>Equation</a:t>
            </a:r>
          </a:p>
        </p:txBody>
      </p:sp>
    </p:spTree>
    <p:extLst>
      <p:ext uri="{BB962C8B-B14F-4D97-AF65-F5344CB8AC3E}">
        <p14:creationId xmlns:p14="http://schemas.microsoft.com/office/powerpoint/2010/main" val="1596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5073-6596-A14F-8BFA-309667E0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Models With Stochastics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77A9B-02DD-5F4C-A54A-9C036E2C1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stochastics?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AA53A-9083-2F4C-B78A-3E1C616F81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99795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7EB126-252F-5F47-B175-E4DF9167E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2F6CC9-4396-9C43-83BA-475D1FE46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DA70AD-1B8C-D04B-9645-9E5FFEFD05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29206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3ACA-9C2E-4C42-85A9-72405EDF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A19E-296D-C043-843B-0791DD000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Conceptual models</a:t>
            </a:r>
          </a:p>
          <a:p>
            <a:pPr lvl="1"/>
            <a:r>
              <a:rPr lang="en-US" dirty="0"/>
              <a:t>Variables and relationships</a:t>
            </a:r>
          </a:p>
          <a:p>
            <a:r>
              <a:rPr lang="en-US" dirty="0"/>
              <a:t>Dimensional analysis</a:t>
            </a:r>
          </a:p>
          <a:p>
            <a:r>
              <a:rPr lang="en-US" dirty="0"/>
              <a:t>Modeling the lac operon</a:t>
            </a:r>
          </a:p>
          <a:p>
            <a:r>
              <a:rPr lang="en-US" dirty="0"/>
              <a:t>Technical models with differentials</a:t>
            </a:r>
          </a:p>
          <a:p>
            <a:r>
              <a:rPr lang="en-US" dirty="0"/>
              <a:t>Technical models with stochastics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ECAA7-CF6B-A946-ADEF-F4CA089C1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65151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EF19D-8528-BD43-B0A1-C8B8D0703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39BA2-A798-3748-B18B-87567FDCC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A4448E-E4BC-0B44-B405-CE89DCE9F1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60975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78" y="357769"/>
            <a:ext cx="8691622" cy="838200"/>
          </a:xfrm>
        </p:spPr>
        <p:txBody>
          <a:bodyPr/>
          <a:lstStyle/>
          <a:p>
            <a:r>
              <a:rPr lang="en-US" sz="3200" dirty="0"/>
              <a:t>A Motivating Example:</a:t>
            </a:r>
            <a:br>
              <a:rPr lang="en-US" sz="3200" dirty="0"/>
            </a:br>
            <a:r>
              <a:rPr lang="en-US" sz="3200" dirty="0"/>
              <a:t>Modeling Water Flows and Levels for a Reservoir</a:t>
            </a:r>
            <a:endParaRPr lang="en-US" sz="32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52C51B-C4FB-314D-B73C-80D999D91103}"/>
              </a:ext>
            </a:extLst>
          </p:cNvPr>
          <p:cNvSpPr txBox="1"/>
          <p:nvPr/>
        </p:nvSpPr>
        <p:spPr>
          <a:xfrm>
            <a:off x="7391400" y="3333690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(m)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C157A2-EE64-FF4F-8713-81E95A96AB2A}"/>
              </a:ext>
            </a:extLst>
          </p:cNvPr>
          <p:cNvSpPr txBox="1"/>
          <p:nvPr/>
        </p:nvSpPr>
        <p:spPr>
          <a:xfrm>
            <a:off x="3856225" y="4629090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(m</a:t>
            </a:r>
            <a:r>
              <a:rPr lang="en-US" sz="2400" i="1" baseline="30000" dirty="0"/>
              <a:t>3</a:t>
            </a:r>
            <a:r>
              <a:rPr lang="en-US" sz="2400" i="1" dirty="0"/>
              <a:t>s</a:t>
            </a:r>
            <a:r>
              <a:rPr lang="en-US" sz="2400" i="1" baseline="30000" dirty="0"/>
              <a:t>-1</a:t>
            </a:r>
            <a:r>
              <a:rPr lang="en-US" sz="2400" i="1" dirty="0"/>
              <a:t>)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957AB09-09C8-2742-BEFE-C2DED9FFF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416" y="2668381"/>
            <a:ext cx="3399956" cy="18814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D21BE8-B916-D548-BCCC-5582B007A8F5}"/>
                  </a:ext>
                </a:extLst>
              </p:cNvPr>
              <p:cNvSpPr txBox="1"/>
              <p:nvPr/>
            </p:nvSpPr>
            <p:spPr>
              <a:xfrm>
                <a:off x="1946816" y="2186077"/>
                <a:ext cx="18570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= flow in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D21BE8-B916-D548-BCCC-5582B007A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816" y="2186077"/>
                <a:ext cx="1857047" cy="369332"/>
              </a:xfrm>
              <a:prstGeom prst="rect">
                <a:avLst/>
              </a:prstGeom>
              <a:blipFill>
                <a:blip r:embed="rId4"/>
                <a:stretch>
                  <a:fillRect l="-6081" t="-23333" r="-8108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F4C66EE-66CD-9841-B7D3-FF6294455E42}"/>
                  </a:ext>
                </a:extLst>
              </p:cNvPr>
              <p:cNvSpPr txBox="1"/>
              <p:nvPr/>
            </p:nvSpPr>
            <p:spPr>
              <a:xfrm>
                <a:off x="1718216" y="4665433"/>
                <a:ext cx="20517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= flow out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F4C66EE-66CD-9841-B7D3-FF6294455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216" y="4665433"/>
                <a:ext cx="2051716" cy="369332"/>
              </a:xfrm>
              <a:prstGeom prst="rect">
                <a:avLst/>
              </a:prstGeom>
              <a:blipFill>
                <a:blip r:embed="rId5"/>
                <a:stretch>
                  <a:fillRect l="-5521" t="-20000" r="-7975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9D0249C-20FA-C748-AE92-8D8997686218}"/>
                  </a:ext>
                </a:extLst>
              </p:cNvPr>
              <p:cNvSpPr txBox="1"/>
              <p:nvPr/>
            </p:nvSpPr>
            <p:spPr>
              <a:xfrm>
                <a:off x="4893010" y="3408335"/>
                <a:ext cx="25028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= water height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9D0249C-20FA-C748-AE92-8D8997686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010" y="3408335"/>
                <a:ext cx="2502801" cy="369332"/>
              </a:xfrm>
              <a:prstGeom prst="rect">
                <a:avLst/>
              </a:prstGeom>
              <a:blipFill>
                <a:blip r:embed="rId6"/>
                <a:stretch>
                  <a:fillRect l="-4040" t="-20000" r="-6566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7AE64EA9-013F-1D40-BD9C-967E6DB41316}"/>
              </a:ext>
            </a:extLst>
          </p:cNvPr>
          <p:cNvSpPr txBox="1"/>
          <p:nvPr/>
        </p:nvSpPr>
        <p:spPr>
          <a:xfrm>
            <a:off x="3870485" y="2139910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(m</a:t>
            </a:r>
            <a:r>
              <a:rPr lang="en-US" sz="2400" i="1" baseline="30000" dirty="0"/>
              <a:t>3</a:t>
            </a:r>
            <a:r>
              <a:rPr lang="en-US" sz="2400" i="1" dirty="0"/>
              <a:t>s</a:t>
            </a:r>
            <a:r>
              <a:rPr lang="en-US" sz="2400" i="1" baseline="30000" dirty="0"/>
              <a:t>-1</a:t>
            </a:r>
            <a:r>
              <a:rPr lang="en-US" sz="2400" i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E85C61-A143-1840-A320-A75D0617E7DE}"/>
              </a:ext>
            </a:extLst>
          </p:cNvPr>
          <p:cNvSpPr txBox="1"/>
          <p:nvPr/>
        </p:nvSpPr>
        <p:spPr>
          <a:xfrm>
            <a:off x="2438400" y="5560620"/>
            <a:ext cx="1835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m</a:t>
            </a:r>
            <a:r>
              <a:rPr lang="en-US" sz="2400" dirty="0"/>
              <a:t> = meters</a:t>
            </a:r>
          </a:p>
          <a:p>
            <a:r>
              <a:rPr lang="en-US" sz="2400" i="1" dirty="0"/>
              <a:t>s = </a:t>
            </a:r>
            <a:r>
              <a:rPr lang="en-US" sz="2400" dirty="0"/>
              <a:t>seconds</a:t>
            </a:r>
          </a:p>
        </p:txBody>
      </p:sp>
    </p:spTree>
    <p:extLst>
      <p:ext uri="{BB962C8B-B14F-4D97-AF65-F5344CB8AC3E}">
        <p14:creationId xmlns:p14="http://schemas.microsoft.com/office/powerpoint/2010/main" val="187102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4" grpId="0"/>
      <p:bldP spid="21" grpId="0"/>
      <p:bldP spid="69" grpId="0"/>
      <p:bldP spid="71" grpId="0"/>
      <p:bldP spid="23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09600"/>
            <a:ext cx="6709566" cy="838200"/>
          </a:xfrm>
        </p:spPr>
        <p:txBody>
          <a:bodyPr/>
          <a:lstStyle/>
          <a:p>
            <a:r>
              <a:rPr lang="en-US" sz="3200" dirty="0"/>
              <a:t>A conceptual model identifies </a:t>
            </a:r>
            <a:br>
              <a:rPr lang="en-US" sz="3200" dirty="0"/>
            </a:br>
            <a:r>
              <a:rPr lang="en-US" sz="3200" dirty="0"/>
              <a:t>the role of variables.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EF3F49-85E5-BA4C-A48A-F1FEE6EE349A}"/>
              </a:ext>
            </a:extLst>
          </p:cNvPr>
          <p:cNvSpPr/>
          <p:nvPr/>
        </p:nvSpPr>
        <p:spPr>
          <a:xfrm>
            <a:off x="5310162" y="2852179"/>
            <a:ext cx="1688538" cy="884597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Calculations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AF6ACDA-7C31-C44C-8F56-5CC970FA6991}"/>
              </a:ext>
            </a:extLst>
          </p:cNvPr>
          <p:cNvCxnSpPr>
            <a:cxnSpLocks/>
            <a:stCxn id="14" idx="2"/>
            <a:endCxn id="10" idx="0"/>
          </p:cNvCxnSpPr>
          <p:nvPr/>
        </p:nvCxnSpPr>
        <p:spPr>
          <a:xfrm rot="16200000" flipH="1">
            <a:off x="5833652" y="2531400"/>
            <a:ext cx="639402" cy="2156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BAAEB648-5E8A-CB4E-B52C-721CAF6F6B4A}"/>
              </a:ext>
            </a:extLst>
          </p:cNvPr>
          <p:cNvCxnSpPr>
            <a:cxnSpLocks/>
            <a:stCxn id="10" idx="0"/>
            <a:endCxn id="17" idx="1"/>
          </p:cNvCxnSpPr>
          <p:nvPr/>
        </p:nvCxnSpPr>
        <p:spPr>
          <a:xfrm rot="16200000" flipH="1">
            <a:off x="6787893" y="2218716"/>
            <a:ext cx="422933" cy="1689858"/>
          </a:xfrm>
          <a:prstGeom prst="bentConnector4">
            <a:avLst>
              <a:gd name="adj1" fmla="val -54051"/>
              <a:gd name="adj2" fmla="val 74980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1F1E453B-CAAD-454F-BDC0-A0E89294E210}"/>
              </a:ext>
            </a:extLst>
          </p:cNvPr>
          <p:cNvCxnSpPr>
            <a:cxnSpLocks/>
            <a:stCxn id="17" idx="2"/>
            <a:endCxn id="10" idx="2"/>
          </p:cNvCxnSpPr>
          <p:nvPr/>
        </p:nvCxnSpPr>
        <p:spPr>
          <a:xfrm rot="5400000">
            <a:off x="6979900" y="2603531"/>
            <a:ext cx="307776" cy="1958714"/>
          </a:xfrm>
          <a:prstGeom prst="bentConnector3">
            <a:avLst>
              <a:gd name="adj1" fmla="val 174275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FABA18-D789-F849-B0AF-B9D0ECDD0B27}"/>
                  </a:ext>
                </a:extLst>
              </p:cNvPr>
              <p:cNvSpPr txBox="1"/>
              <p:nvPr/>
            </p:nvSpPr>
            <p:spPr>
              <a:xfrm>
                <a:off x="5817600" y="1905000"/>
                <a:ext cx="6693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FABA18-D789-F849-B0AF-B9D0ECDD0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600" y="1905000"/>
                <a:ext cx="669350" cy="307777"/>
              </a:xfrm>
              <a:prstGeom prst="rect">
                <a:avLst/>
              </a:prstGeom>
              <a:blipFill>
                <a:blip r:embed="rId3"/>
                <a:stretch>
                  <a:fillRect l="-9259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E8C6E7-1A6F-0F46-87AA-5C5A21B648E4}"/>
                  </a:ext>
                </a:extLst>
              </p:cNvPr>
              <p:cNvSpPr txBox="1"/>
              <p:nvPr/>
            </p:nvSpPr>
            <p:spPr>
              <a:xfrm>
                <a:off x="5811637" y="4495800"/>
                <a:ext cx="6753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E8C6E7-1A6F-0F46-87AA-5C5A21B64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637" y="4495800"/>
                <a:ext cx="675313" cy="307777"/>
              </a:xfrm>
              <a:prstGeom prst="rect">
                <a:avLst/>
              </a:prstGeom>
              <a:blipFill>
                <a:blip r:embed="rId4"/>
                <a:stretch>
                  <a:fillRect l="-11111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AAF921-686E-7B45-91E2-1FF9DAC70244}"/>
                  </a:ext>
                </a:extLst>
              </p:cNvPr>
              <p:cNvSpPr txBox="1"/>
              <p:nvPr/>
            </p:nvSpPr>
            <p:spPr>
              <a:xfrm>
                <a:off x="7844289" y="3121223"/>
                <a:ext cx="5377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AAF921-686E-7B45-91E2-1FF9DAC70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289" y="3121223"/>
                <a:ext cx="537711" cy="307777"/>
              </a:xfrm>
              <a:prstGeom prst="rect">
                <a:avLst/>
              </a:prstGeom>
              <a:blipFill>
                <a:blip r:embed="rId5"/>
                <a:stretch>
                  <a:fillRect l="-930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99AE2511-5AD4-A743-8B62-03AFD1754307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5773841" y="4115210"/>
            <a:ext cx="759024" cy="215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0EA525-5FAF-5348-BABB-C06D9819C61D}"/>
              </a:ext>
            </a:extLst>
          </p:cNvPr>
          <p:cNvSpPr txBox="1"/>
          <p:nvPr/>
        </p:nvSpPr>
        <p:spPr>
          <a:xfrm>
            <a:off x="582066" y="2117770"/>
            <a:ext cx="43053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Variable Roles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Input</a:t>
            </a:r>
            <a:r>
              <a:rPr lang="en-US" sz="2400" dirty="0"/>
              <a:t>. Exogenous variable that does not depend on the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Output</a:t>
            </a:r>
            <a:r>
              <a:rPr lang="en-US" sz="2400" dirty="0"/>
              <a:t>. Computed variable of interest to the modeler.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State</a:t>
            </a:r>
            <a:r>
              <a:rPr lang="en-US" sz="2400" dirty="0"/>
              <a:t>: Computed variable used by output variables and other state variables.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92C6018-EC7C-3F4D-8EA2-088FD9940FD9}"/>
              </a:ext>
            </a:extLst>
          </p:cNvPr>
          <p:cNvGrpSpPr/>
          <p:nvPr/>
        </p:nvGrpSpPr>
        <p:grpSpPr>
          <a:xfrm>
            <a:off x="7099152" y="305562"/>
            <a:ext cx="1524000" cy="1367861"/>
            <a:chOff x="1413416" y="1695718"/>
            <a:chExt cx="4169641" cy="3277492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3FF7DB6F-D22F-5B4D-87B8-4DAEC93CC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13416" y="2668381"/>
              <a:ext cx="3399956" cy="18814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FE986C2-7E28-1D48-A605-DEB042A5E85D}"/>
                    </a:ext>
                  </a:extLst>
                </p:cNvPr>
                <p:cNvSpPr txBox="1"/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FE986C2-7E28-1D48-A605-DEB042A5E8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blipFill>
                  <a:blip r:embed="rId7"/>
                  <a:stretch>
                    <a:fillRect l="-40000" r="-130000" b="-2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707757DE-1446-C74F-B3BD-B8600ED520C8}"/>
                    </a:ext>
                  </a:extLst>
                </p:cNvPr>
                <p:cNvSpPr txBox="1"/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707757DE-1446-C74F-B3BD-B8600ED520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38095" r="-119048" b="-19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231A001-C685-324E-8C03-9C9F883BE059}"/>
                    </a:ext>
                  </a:extLst>
                </p:cNvPr>
                <p:cNvSpPr txBox="1"/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231A001-C685-324E-8C03-9C9F883BE0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blipFill>
                  <a:blip r:embed="rId9"/>
                  <a:stretch>
                    <a:fillRect l="-43750" r="-118750" b="-14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8620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365C4-A156-A64E-A192-5F2D886D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800" y="381000"/>
            <a:ext cx="8153400" cy="838200"/>
          </a:xfrm>
        </p:spPr>
        <p:txBody>
          <a:bodyPr/>
          <a:lstStyle/>
          <a:p>
            <a:r>
              <a:rPr lang="en-US" sz="3200" dirty="0"/>
              <a:t>Technical models detail calculations.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55BF13-2359-BE40-B05A-B10F74F61F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6AAE8F-80A7-E841-A32B-6E268B762BD1}"/>
                  </a:ext>
                </a:extLst>
              </p:cNvPr>
              <p:cNvSpPr txBox="1"/>
              <p:nvPr/>
            </p:nvSpPr>
            <p:spPr>
              <a:xfrm>
                <a:off x="457200" y="1569265"/>
                <a:ext cx="5348644" cy="716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𝑑h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)),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6AAE8F-80A7-E841-A32B-6E268B762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569265"/>
                <a:ext cx="5348644" cy="716735"/>
              </a:xfrm>
              <a:prstGeom prst="rect">
                <a:avLst/>
              </a:prstGeom>
              <a:blipFill>
                <a:blip r:embed="rId2"/>
                <a:stretch>
                  <a:fillRect l="-950" r="-475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910D91-D839-E740-A88A-929952A17F69}"/>
                  </a:ext>
                </a:extLst>
              </p:cNvPr>
              <p:cNvSpPr txBox="1"/>
              <p:nvPr/>
            </p:nvSpPr>
            <p:spPr>
              <a:xfrm>
                <a:off x="381000" y="2438400"/>
                <a:ext cx="641553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Issues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if </a:t>
                </a:r>
                <a:r>
                  <a:rPr lang="en-US" sz="2400" i="1" dirty="0"/>
                  <a:t>h(t)</a:t>
                </a:r>
                <a:r>
                  <a:rPr lang="en-US" sz="2400" dirty="0"/>
                  <a:t> exceeds the height of the dam?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obtained?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910D91-D839-E740-A88A-929952A17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438400"/>
                <a:ext cx="6415539" cy="1200329"/>
              </a:xfrm>
              <a:prstGeom prst="rect">
                <a:avLst/>
              </a:prstGeom>
              <a:blipFill>
                <a:blip r:embed="rId3"/>
                <a:stretch>
                  <a:fillRect l="-1383" t="-4211" r="-395" b="-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C576C305-1F83-E04C-9795-990C9D2031B7}"/>
              </a:ext>
            </a:extLst>
          </p:cNvPr>
          <p:cNvGrpSpPr/>
          <p:nvPr/>
        </p:nvGrpSpPr>
        <p:grpSpPr>
          <a:xfrm>
            <a:off x="7086600" y="305562"/>
            <a:ext cx="1524000" cy="1367861"/>
            <a:chOff x="1413416" y="1695718"/>
            <a:chExt cx="4169641" cy="327749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F1BAFB-D0B9-7549-BA0C-341962736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3416" y="2668381"/>
              <a:ext cx="3399956" cy="18814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1D4BE4D-0CB6-A94F-82A4-166CF1FA8E13}"/>
                    </a:ext>
                  </a:extLst>
                </p:cNvPr>
                <p:cNvSpPr txBox="1"/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1D4BE4D-0CB6-A94F-82A4-166CF1FA8E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blipFill>
                  <a:blip r:embed="rId5"/>
                  <a:stretch>
                    <a:fillRect l="-40000" r="-130000" b="-2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A043B50-DB68-C44A-ACBE-7D1F80D2A105}"/>
                    </a:ext>
                  </a:extLst>
                </p:cNvPr>
                <p:cNvSpPr txBox="1"/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A043B50-DB68-C44A-ACBE-7D1F80D2A1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38095" r="-119048" b="-19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4AC41A8-0D69-5147-AB67-5C33C32FF565}"/>
                    </a:ext>
                  </a:extLst>
                </p:cNvPr>
                <p:cNvSpPr txBox="1"/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4AC41A8-0D69-5147-AB67-5C33C32FF5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blipFill>
                  <a:blip r:embed="rId7"/>
                  <a:stretch>
                    <a:fillRect l="-43750" r="-118750" b="-14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5A8392A-9C0D-F941-82C5-D942D7E64771}"/>
              </a:ext>
            </a:extLst>
          </p:cNvPr>
          <p:cNvSpPr txBox="1"/>
          <p:nvPr/>
        </p:nvSpPr>
        <p:spPr>
          <a:xfrm>
            <a:off x="381000" y="1107600"/>
            <a:ext cx="34399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Initial Technical Model</a:t>
            </a:r>
          </a:p>
          <a:p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8FD3001-17E3-6A41-AA43-D6E6E59B46E3}"/>
                  </a:ext>
                </a:extLst>
              </p:cNvPr>
              <p:cNvSpPr/>
              <p:nvPr/>
            </p:nvSpPr>
            <p:spPr>
              <a:xfrm>
                <a:off x="424364" y="3672854"/>
                <a:ext cx="7790274" cy="985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/>
                  <a:t>Estimating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400" b="1" i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i="1" dirty="0"/>
                  <a:t>If</a:t>
                </a:r>
                <a:r>
                  <a:rPr lang="en-US" sz="2400" dirty="0"/>
                  <a:t> the reservoir is a cylinder with radius </a:t>
                </a:r>
                <a:r>
                  <a:rPr lang="en-US" sz="2400" i="1" dirty="0"/>
                  <a:t>r</a:t>
                </a:r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 i="1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8FD3001-17E3-6A41-AA43-D6E6E59B46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64" y="3672854"/>
                <a:ext cx="7790274" cy="985206"/>
              </a:xfrm>
              <a:prstGeom prst="rect">
                <a:avLst/>
              </a:prstGeom>
              <a:blipFill>
                <a:blip r:embed="rId8"/>
                <a:stretch>
                  <a:fillRect l="-1138" t="-3797" b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77F830-AF90-DD43-9170-05662AA2E74A}"/>
                  </a:ext>
                </a:extLst>
              </p:cNvPr>
              <p:cNvSpPr txBox="1"/>
              <p:nvPr/>
            </p:nvSpPr>
            <p:spPr>
              <a:xfrm>
                <a:off x="244706" y="4800600"/>
                <a:ext cx="8518294" cy="12613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Technical Model with cylinder assumption when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𝑑𝑢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77F830-AF90-DD43-9170-05662AA2E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06" y="4800600"/>
                <a:ext cx="8518294" cy="1261307"/>
              </a:xfrm>
              <a:prstGeom prst="rect">
                <a:avLst/>
              </a:prstGeom>
              <a:blipFill>
                <a:blip r:embed="rId9"/>
                <a:stretch>
                  <a:fillRect l="-1042" t="-91000" b="-17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830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A814A-9082-A04B-8E99-76272FBE0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09800"/>
            <a:ext cx="8229600" cy="838200"/>
          </a:xfrm>
        </p:spPr>
        <p:txBody>
          <a:bodyPr/>
          <a:lstStyle/>
          <a:p>
            <a:r>
              <a:rPr lang="en-US" sz="4800" dirty="0"/>
              <a:t>The reservoir is </a:t>
            </a:r>
            <a:br>
              <a:rPr lang="en-US" sz="4800" dirty="0"/>
            </a:br>
            <a:r>
              <a:rPr lang="en-US" sz="4800" dirty="0"/>
              <a:t>a cylinder?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A4404-7229-7546-A891-72581E089E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65FFB-9004-F84C-8864-3625077DF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685800"/>
            <a:ext cx="2450705" cy="136128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C35AE3-A6A7-FF4C-8CF5-633D6DBDED2D}"/>
              </a:ext>
            </a:extLst>
          </p:cNvPr>
          <p:cNvCxnSpPr>
            <a:cxnSpLocks/>
          </p:cNvCxnSpPr>
          <p:nvPr/>
        </p:nvCxnSpPr>
        <p:spPr>
          <a:xfrm>
            <a:off x="2362200" y="1997690"/>
            <a:ext cx="3886200" cy="1888510"/>
          </a:xfrm>
          <a:prstGeom prst="line">
            <a:avLst/>
          </a:prstGeom>
          <a:ln w="177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AECAA1-8600-1F45-BC18-22293E7303AB}"/>
              </a:ext>
            </a:extLst>
          </p:cNvPr>
          <p:cNvSpPr txBox="1"/>
          <p:nvPr/>
        </p:nvSpPr>
        <p:spPr>
          <a:xfrm>
            <a:off x="685800" y="4191000"/>
            <a:ext cx="802655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The model is wrong. </a:t>
            </a:r>
          </a:p>
          <a:p>
            <a:r>
              <a:rPr lang="en-US" sz="4400" b="1" dirty="0"/>
              <a:t>But the model </a:t>
            </a:r>
            <a:r>
              <a:rPr lang="en-US" sz="4400" b="1" i="1" dirty="0"/>
              <a:t>may</a:t>
            </a:r>
            <a:r>
              <a:rPr lang="en-US" sz="4400" b="1" dirty="0"/>
              <a:t> be useful.</a:t>
            </a:r>
          </a:p>
        </p:txBody>
      </p:sp>
    </p:spTree>
    <p:extLst>
      <p:ext uri="{BB962C8B-B14F-4D97-AF65-F5344CB8AC3E}">
        <p14:creationId xmlns:p14="http://schemas.microsoft.com/office/powerpoint/2010/main" val="214328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20BD3-2F26-2E4A-B7E5-F2E2B4CD0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1EB6C-310B-FA4E-8898-79AC68ECB2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56ACCC-0FB2-8B4A-A6CA-4645D27CE0D4}"/>
              </a:ext>
            </a:extLst>
          </p:cNvPr>
          <p:cNvSpPr/>
          <p:nvPr/>
        </p:nvSpPr>
        <p:spPr>
          <a:xfrm>
            <a:off x="647700" y="1447800"/>
            <a:ext cx="1371600" cy="7620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System Diagram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5622E-91E9-A94D-9885-1A17A3A28E00}"/>
              </a:ext>
            </a:extLst>
          </p:cNvPr>
          <p:cNvSpPr/>
          <p:nvPr/>
        </p:nvSpPr>
        <p:spPr>
          <a:xfrm>
            <a:off x="457200" y="2929355"/>
            <a:ext cx="1752600" cy="10668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Conceptual</a:t>
            </a:r>
          </a:p>
          <a:p>
            <a:pPr algn="ctr"/>
            <a:r>
              <a:rPr lang="en-US" sz="2400" b="1" dirty="0"/>
              <a:t>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A4F0DD-28DD-274D-9BBD-862BE34454E1}"/>
              </a:ext>
            </a:extLst>
          </p:cNvPr>
          <p:cNvSpPr/>
          <p:nvPr/>
        </p:nvSpPr>
        <p:spPr>
          <a:xfrm>
            <a:off x="457200" y="4724400"/>
            <a:ext cx="1752600" cy="10668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Technical</a:t>
            </a:r>
          </a:p>
          <a:p>
            <a:pPr algn="ctr"/>
            <a:r>
              <a:rPr lang="en-US" sz="2400" b="1" dirty="0"/>
              <a:t>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A8D009-1FFB-EF42-8817-417276FAF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772057"/>
            <a:ext cx="741212" cy="361543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1E24183-A6BA-3B41-8F69-2721C4026E98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333500" y="2209800"/>
            <a:ext cx="0" cy="719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4845DEC-16CE-454B-88BB-C326C371D766}"/>
              </a:ext>
            </a:extLst>
          </p:cNvPr>
          <p:cNvCxnSpPr/>
          <p:nvPr/>
        </p:nvCxnSpPr>
        <p:spPr>
          <a:xfrm>
            <a:off x="1333500" y="3996155"/>
            <a:ext cx="0" cy="7282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33CA4C8-42F2-8841-9D7E-34282BE393D7}"/>
              </a:ext>
            </a:extLst>
          </p:cNvPr>
          <p:cNvSpPr txBox="1"/>
          <p:nvPr/>
        </p:nvSpPr>
        <p:spPr>
          <a:xfrm>
            <a:off x="5105400" y="4143345"/>
            <a:ext cx="5116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V2.out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4A400DA-C602-344B-9E8D-5C110D4F5A53}"/>
              </a:ext>
            </a:extLst>
          </p:cNvPr>
          <p:cNvGrpSpPr/>
          <p:nvPr/>
        </p:nvGrpSpPr>
        <p:grpSpPr>
          <a:xfrm>
            <a:off x="2984391" y="2817753"/>
            <a:ext cx="1700238" cy="1542524"/>
            <a:chOff x="5310162" y="1721694"/>
            <a:chExt cx="3071838" cy="308188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CD54228-9D75-8740-8647-ED22F8AC8CDC}"/>
                </a:ext>
              </a:extLst>
            </p:cNvPr>
            <p:cNvSpPr/>
            <p:nvPr/>
          </p:nvSpPr>
          <p:spPr>
            <a:xfrm>
              <a:off x="5310162" y="2852179"/>
              <a:ext cx="1688538" cy="884597"/>
            </a:xfrm>
            <a:prstGeom prst="rect">
              <a:avLst/>
            </a:prstGeom>
            <a:solidFill>
              <a:schemeClr val="tx1"/>
            </a:solidFill>
            <a:ln w="38100"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77" name="Elbow Connector 76">
              <a:extLst>
                <a:ext uri="{FF2B5EF4-FFF2-40B4-BE49-F238E27FC236}">
                  <a16:creationId xmlns:a16="http://schemas.microsoft.com/office/drawing/2014/main" id="{654DB27D-665D-4441-A38D-63C9F677603B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 rot="5400000">
              <a:off x="5912912" y="2610657"/>
              <a:ext cx="483040" cy="4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Elbow Connector 77">
              <a:extLst>
                <a:ext uri="{FF2B5EF4-FFF2-40B4-BE49-F238E27FC236}">
                  <a16:creationId xmlns:a16="http://schemas.microsoft.com/office/drawing/2014/main" id="{FF77C643-8CC3-4A44-B753-C4194E9AC980}"/>
                </a:ext>
              </a:extLst>
            </p:cNvPr>
            <p:cNvCxnSpPr>
              <a:cxnSpLocks/>
              <a:stCxn id="76" idx="0"/>
              <a:endCxn id="82" idx="1"/>
            </p:cNvCxnSpPr>
            <p:nvPr/>
          </p:nvCxnSpPr>
          <p:spPr>
            <a:xfrm rot="16200000" flipH="1">
              <a:off x="6787893" y="2218716"/>
              <a:ext cx="422933" cy="1689858"/>
            </a:xfrm>
            <a:prstGeom prst="bentConnector4">
              <a:avLst>
                <a:gd name="adj1" fmla="val -54051"/>
                <a:gd name="adj2" fmla="val 74980"/>
              </a:avLst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Elbow Connector 78">
              <a:extLst>
                <a:ext uri="{FF2B5EF4-FFF2-40B4-BE49-F238E27FC236}">
                  <a16:creationId xmlns:a16="http://schemas.microsoft.com/office/drawing/2014/main" id="{58B09639-43DA-E041-ABF8-7B97F624E02D}"/>
                </a:ext>
              </a:extLst>
            </p:cNvPr>
            <p:cNvCxnSpPr>
              <a:cxnSpLocks/>
              <a:endCxn id="76" idx="2"/>
            </p:cNvCxnSpPr>
            <p:nvPr/>
          </p:nvCxnSpPr>
          <p:spPr>
            <a:xfrm rot="10800000" flipV="1">
              <a:off x="6154432" y="3698048"/>
              <a:ext cx="1686382" cy="38726"/>
            </a:xfrm>
            <a:prstGeom prst="bentConnector4">
              <a:avLst>
                <a:gd name="adj1" fmla="val 24968"/>
                <a:gd name="adj2" fmla="val 1279384"/>
              </a:avLst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A2F75FB-1ED2-5A40-AD10-38BDFA848BFE}"/>
                    </a:ext>
                  </a:extLst>
                </p:cNvPr>
                <p:cNvSpPr txBox="1"/>
                <p:nvPr/>
              </p:nvSpPr>
              <p:spPr>
                <a:xfrm>
                  <a:off x="5817600" y="1721694"/>
                  <a:ext cx="669350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A2F75FB-1ED2-5A40-AD10-38BDFA848B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7600" y="1721694"/>
                  <a:ext cx="669350" cy="307778"/>
                </a:xfrm>
                <a:prstGeom prst="rect">
                  <a:avLst/>
                </a:prstGeom>
                <a:blipFill>
                  <a:blip r:embed="rId3"/>
                  <a:stretch>
                    <a:fillRect l="-26667" r="-53333" b="-14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35D4AAE-61CB-7247-915C-D2702BE9FB94}"/>
                    </a:ext>
                  </a:extLst>
                </p:cNvPr>
                <p:cNvSpPr txBox="1"/>
                <p:nvPr/>
              </p:nvSpPr>
              <p:spPr>
                <a:xfrm>
                  <a:off x="5811637" y="4495800"/>
                  <a:ext cx="6753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35D4AAE-61CB-7247-915C-D2702BE9FB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1637" y="4495800"/>
                  <a:ext cx="675313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26667" r="-53333" b="-14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48BF1DC-2D00-2045-8D6A-2A1699ADCD55}"/>
                    </a:ext>
                  </a:extLst>
                </p:cNvPr>
                <p:cNvSpPr txBox="1"/>
                <p:nvPr/>
              </p:nvSpPr>
              <p:spPr>
                <a:xfrm>
                  <a:off x="7844289" y="3121223"/>
                  <a:ext cx="53771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48BF1DC-2D00-2045-8D6A-2A1699ADCD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4289" y="3121223"/>
                  <a:ext cx="537711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24000" r="-44000" b="-10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3" name="Elbow Connector 82">
              <a:extLst>
                <a:ext uri="{FF2B5EF4-FFF2-40B4-BE49-F238E27FC236}">
                  <a16:creationId xmlns:a16="http://schemas.microsoft.com/office/drawing/2014/main" id="{5563E0AB-D1E1-0C41-B824-83E8C52C8674}"/>
                </a:ext>
              </a:extLst>
            </p:cNvPr>
            <p:cNvCxnSpPr>
              <a:cxnSpLocks/>
              <a:stCxn id="76" idx="2"/>
            </p:cNvCxnSpPr>
            <p:nvPr/>
          </p:nvCxnSpPr>
          <p:spPr>
            <a:xfrm rot="5400000">
              <a:off x="5773841" y="4115210"/>
              <a:ext cx="759024" cy="215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06116FD-8D55-6442-8D6E-D2621C477274}"/>
                  </a:ext>
                </a:extLst>
              </p:cNvPr>
              <p:cNvSpPr txBox="1"/>
              <p:nvPr/>
            </p:nvSpPr>
            <p:spPr>
              <a:xfrm>
                <a:off x="2619961" y="4946687"/>
                <a:ext cx="3018839" cy="6921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𝑑𝑢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06116FD-8D55-6442-8D6E-D2621C477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961" y="4946687"/>
                <a:ext cx="3018839" cy="692113"/>
              </a:xfrm>
              <a:prstGeom prst="rect">
                <a:avLst/>
              </a:prstGeom>
              <a:blipFill>
                <a:blip r:embed="rId6"/>
                <a:stretch>
                  <a:fillRect l="-4184" t="-160000" b="-2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>
            <a:extLst>
              <a:ext uri="{FF2B5EF4-FFF2-40B4-BE49-F238E27FC236}">
                <a16:creationId xmlns:a16="http://schemas.microsoft.com/office/drawing/2014/main" id="{B6A8BE41-3DF5-CB4C-A264-0DA1E9D81CF2}"/>
              </a:ext>
            </a:extLst>
          </p:cNvPr>
          <p:cNvSpPr/>
          <p:nvPr/>
        </p:nvSpPr>
        <p:spPr>
          <a:xfrm>
            <a:off x="4990726" y="4012815"/>
            <a:ext cx="15240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99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7A838-8E7B-204D-A79D-84E74F3DA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7BB29-7C9A-2A4A-88F9-249D37DC8C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DDF869-03C1-A04E-B96A-9FF074929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04850"/>
            <a:ext cx="3330457" cy="22669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C58DE7-33A7-414B-BF26-833D7CA85B65}"/>
              </a:ext>
            </a:extLst>
          </p:cNvPr>
          <p:cNvSpPr/>
          <p:nvPr/>
        </p:nvSpPr>
        <p:spPr>
          <a:xfrm>
            <a:off x="685800" y="785735"/>
            <a:ext cx="3276600" cy="3763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803BEE5-C4CD-FF42-A6B3-348E1FADCF1C}"/>
              </a:ext>
            </a:extLst>
          </p:cNvPr>
          <p:cNvSpPr/>
          <p:nvPr/>
        </p:nvSpPr>
        <p:spPr>
          <a:xfrm>
            <a:off x="3534387" y="1226820"/>
            <a:ext cx="51261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Why dimensional analysis?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Ensure consistent units.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Validate mathematical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Derive mathematical models.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/>
              <p:nvPr/>
            </p:nvSpPr>
            <p:spPr>
              <a:xfrm>
                <a:off x="1140117" y="3698557"/>
                <a:ext cx="503208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𝑑h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))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117" y="3698557"/>
                <a:ext cx="5032083" cy="492443"/>
              </a:xfrm>
              <a:prstGeom prst="rect">
                <a:avLst/>
              </a:prstGeom>
              <a:blipFill>
                <a:blip r:embed="rId3"/>
                <a:stretch>
                  <a:fillRect l="-1259" r="-1008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8F6CF1-2532-D54B-B2CD-6C72473092C5}"/>
                  </a:ext>
                </a:extLst>
              </p:cNvPr>
              <p:cNvSpPr txBox="1"/>
              <p:nvPr/>
            </p:nvSpPr>
            <p:spPr>
              <a:xfrm>
                <a:off x="1600200" y="4491662"/>
                <a:ext cx="3483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8F6CF1-2532-D54B-B2CD-6C7247309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4491662"/>
                <a:ext cx="348300" cy="369332"/>
              </a:xfrm>
              <a:prstGeom prst="rect">
                <a:avLst/>
              </a:prstGeom>
              <a:blipFill>
                <a:blip r:embed="rId4"/>
                <a:stretch>
                  <a:fillRect l="-7143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B13A3A-30C0-424F-A6C3-0CD7AC42FBAC}"/>
                  </a:ext>
                </a:extLst>
              </p:cNvPr>
              <p:cNvSpPr txBox="1"/>
              <p:nvPr/>
            </p:nvSpPr>
            <p:spPr>
              <a:xfrm>
                <a:off x="3186087" y="44916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B13A3A-30C0-424F-A6C3-0CD7AC42F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087" y="4491662"/>
                <a:ext cx="954236" cy="369332"/>
              </a:xfrm>
              <a:prstGeom prst="rect">
                <a:avLst/>
              </a:prstGeom>
              <a:blipFill>
                <a:blip r:embed="rId5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DB79649-2182-D243-BEAF-6CD4E6C2B069}"/>
                  </a:ext>
                </a:extLst>
              </p:cNvPr>
              <p:cNvSpPr txBox="1"/>
              <p:nvPr/>
            </p:nvSpPr>
            <p:spPr>
              <a:xfrm>
                <a:off x="4572000" y="44916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DB79649-2182-D243-BEAF-6CD4E6C2B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491662"/>
                <a:ext cx="954236" cy="369332"/>
              </a:xfrm>
              <a:prstGeom prst="rect">
                <a:avLst/>
              </a:prstGeom>
              <a:blipFill>
                <a:blip r:embed="rId6"/>
                <a:stretch>
                  <a:fillRect l="-2667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974EB16-B920-6843-A079-18D4ABD4C282}"/>
                  </a:ext>
                </a:extLst>
              </p:cNvPr>
              <p:cNvSpPr txBox="1"/>
              <p:nvPr/>
            </p:nvSpPr>
            <p:spPr>
              <a:xfrm>
                <a:off x="5710472" y="4475856"/>
                <a:ext cx="461728" cy="400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/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974EB16-B920-6843-A079-18D4ABD4C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472" y="4475856"/>
                <a:ext cx="461728" cy="400944"/>
              </a:xfrm>
              <a:prstGeom prst="rect">
                <a:avLst/>
              </a:prstGeom>
              <a:blipFill>
                <a:blip r:embed="rId7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75BC39BB-9BEB-5A45-9A2D-960947D9C853}"/>
              </a:ext>
            </a:extLst>
          </p:cNvPr>
          <p:cNvSpPr txBox="1"/>
          <p:nvPr/>
        </p:nvSpPr>
        <p:spPr>
          <a:xfrm rot="5400000">
            <a:off x="15993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3C3E3D-C479-3743-B118-3E221E4A3B17}"/>
              </a:ext>
            </a:extLst>
          </p:cNvPr>
          <p:cNvSpPr txBox="1"/>
          <p:nvPr/>
        </p:nvSpPr>
        <p:spPr>
          <a:xfrm rot="5400000">
            <a:off x="33519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8F29DC-F3C2-6540-9CE6-D3A5D1C87ECC}"/>
              </a:ext>
            </a:extLst>
          </p:cNvPr>
          <p:cNvSpPr txBox="1"/>
          <p:nvPr/>
        </p:nvSpPr>
        <p:spPr>
          <a:xfrm rot="5400000">
            <a:off x="47235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7CCC9F-E4F6-474E-8D88-00EF63341CB9}"/>
              </a:ext>
            </a:extLst>
          </p:cNvPr>
          <p:cNvSpPr txBox="1"/>
          <p:nvPr/>
        </p:nvSpPr>
        <p:spPr>
          <a:xfrm rot="5400000">
            <a:off x="57903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1546F0-44BD-F148-AAA2-097EFAA578C8}"/>
              </a:ext>
            </a:extLst>
          </p:cNvPr>
          <p:cNvSpPr txBox="1"/>
          <p:nvPr/>
        </p:nvSpPr>
        <p:spPr>
          <a:xfrm rot="5400000">
            <a:off x="2658974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E863171-3E5F-0344-B6E8-21D09466C72D}"/>
              </a:ext>
            </a:extLst>
          </p:cNvPr>
          <p:cNvSpPr/>
          <p:nvPr/>
        </p:nvSpPr>
        <p:spPr>
          <a:xfrm>
            <a:off x="3124200" y="1162051"/>
            <a:ext cx="333807" cy="21736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FCC1104-A24B-254B-8E37-486F7E563E8F}"/>
                  </a:ext>
                </a:extLst>
              </p:cNvPr>
              <p:cNvSpPr txBox="1"/>
              <p:nvPr/>
            </p:nvSpPr>
            <p:spPr>
              <a:xfrm>
                <a:off x="2623500" y="4495800"/>
                <a:ext cx="2577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FCC1104-A24B-254B-8E37-486F7E563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500" y="4495800"/>
                <a:ext cx="257763" cy="369332"/>
              </a:xfrm>
              <a:prstGeom prst="rect">
                <a:avLst/>
              </a:prstGeom>
              <a:blipFill>
                <a:blip r:embed="rId8"/>
                <a:stretch>
                  <a:fillRect l="-9524"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FCD9EC40-3A51-9247-8428-6D8849DBE1C8}"/>
              </a:ext>
            </a:extLst>
          </p:cNvPr>
          <p:cNvSpPr txBox="1"/>
          <p:nvPr/>
        </p:nvSpPr>
        <p:spPr>
          <a:xfrm>
            <a:off x="6705600" y="3810000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Height model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745056B-4071-3E4C-BE2A-E046A80C4F29}"/>
              </a:ext>
            </a:extLst>
          </p:cNvPr>
          <p:cNvSpPr txBox="1"/>
          <p:nvPr/>
        </p:nvSpPr>
        <p:spPr>
          <a:xfrm>
            <a:off x="6725892" y="4476690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Units</a:t>
            </a:r>
          </a:p>
        </p:txBody>
      </p:sp>
    </p:spTree>
    <p:extLst>
      <p:ext uri="{BB962C8B-B14F-4D97-AF65-F5344CB8AC3E}">
        <p14:creationId xmlns:p14="http://schemas.microsoft.com/office/powerpoint/2010/main" val="1885624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  <p:bldP spid="36" grpId="0"/>
      <p:bldP spid="37" grpId="0"/>
      <p:bldP spid="38" grpId="0"/>
      <p:bldP spid="39" grpId="0"/>
      <p:bldP spid="42" grpId="0"/>
      <p:bldP spid="43" grpId="0"/>
      <p:bldP spid="4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154733</TotalTime>
  <Words>1339</Words>
  <Application>Microsoft Macintosh PowerPoint</Application>
  <PresentationFormat>On-screen Show (4:3)</PresentationFormat>
  <Paragraphs>314</Paragraphs>
  <Slides>30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ＭＳ Ｐゴシック</vt:lpstr>
      <vt:lpstr>Arial</vt:lpstr>
      <vt:lpstr>Calibri</vt:lpstr>
      <vt:lpstr>Cambria Math</vt:lpstr>
      <vt:lpstr>Courier New</vt:lpstr>
      <vt:lpstr>Office Theme</vt:lpstr>
      <vt:lpstr>BIOE 498 / BIOE 599: Computational Systems Biology for Medical Applications  CSE 599V: Advancing Biomedical Models  Lecture 2: Modeling Essentials  </vt:lpstr>
      <vt:lpstr>G.P.E. Box (Famous Statistician)</vt:lpstr>
      <vt:lpstr>Agenda</vt:lpstr>
      <vt:lpstr>A Motivating Example: Modeling Water Flows and Levels for a Reservoir</vt:lpstr>
      <vt:lpstr>A conceptual model identifies  the role of variables.</vt:lpstr>
      <vt:lpstr>Technical models detail calculations.</vt:lpstr>
      <vt:lpstr>The reservoir is  a cylinder?</vt:lpstr>
      <vt:lpstr>Modeling Workflow</vt:lpstr>
      <vt:lpstr>Dimensional Analysis</vt:lpstr>
      <vt:lpstr>Rules for Dimensional Analysis</vt:lpstr>
      <vt:lpstr>Solving for the units.</vt:lpstr>
      <vt:lpstr>A Yeast Adaptation</vt:lpstr>
      <vt:lpstr>When Should Yeast Adapt?</vt:lpstr>
      <vt:lpstr>How Yeast Adapts: lac operon</vt:lpstr>
      <vt:lpstr>Modeling the lac Operon</vt:lpstr>
      <vt:lpstr>Modeling the lac Operon</vt:lpstr>
      <vt:lpstr>Technical Models With Differential Equations</vt:lpstr>
      <vt:lpstr>Solving Differential Equations Initial Value Problem (IVP)</vt:lpstr>
      <vt:lpstr>A More Elaborate Initial Value Problem</vt:lpstr>
      <vt:lpstr>Euler Algorithm for IVP</vt:lpstr>
      <vt:lpstr>Phase Portrait</vt:lpstr>
      <vt:lpstr>Phase Portrait For lac Operon Model</vt:lpstr>
      <vt:lpstr>Finding Fixed Points</vt:lpstr>
      <vt:lpstr>Relating Steady Calculations to Phase Portrait</vt:lpstr>
      <vt:lpstr>Types of Differential Equations</vt:lpstr>
      <vt:lpstr>Differential Equations for Chemical Reactions</vt:lpstr>
      <vt:lpstr>How Concentrations Change</vt:lpstr>
      <vt:lpstr>Technical Models With Stochastics</vt:lpstr>
      <vt:lpstr>Review</vt:lpstr>
      <vt:lpstr>BACKUP</vt:lpstr>
    </vt:vector>
  </TitlesOfParts>
  <Company>University of Washington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L. HELLERSTEIN</cp:lastModifiedBy>
  <cp:revision>2517</cp:revision>
  <dcterms:created xsi:type="dcterms:W3CDTF">2008-11-04T22:35:39Z</dcterms:created>
  <dcterms:modified xsi:type="dcterms:W3CDTF">2018-09-22T18:06:47Z</dcterms:modified>
</cp:coreProperties>
</file>